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35"/>
  </p:notesMasterIdLst>
  <p:sldIdLst>
    <p:sldId id="306" r:id="rId3"/>
    <p:sldId id="259" r:id="rId4"/>
    <p:sldId id="785" r:id="rId5"/>
    <p:sldId id="758" r:id="rId6"/>
    <p:sldId id="788" r:id="rId7"/>
    <p:sldId id="798" r:id="rId8"/>
    <p:sldId id="689" r:id="rId9"/>
    <p:sldId id="750" r:id="rId10"/>
    <p:sldId id="791" r:id="rId11"/>
    <p:sldId id="692" r:id="rId12"/>
    <p:sldId id="789" r:id="rId13"/>
    <p:sldId id="752" r:id="rId14"/>
    <p:sldId id="725" r:id="rId15"/>
    <p:sldId id="726" r:id="rId16"/>
    <p:sldId id="792" r:id="rId17"/>
    <p:sldId id="777" r:id="rId18"/>
    <p:sldId id="778" r:id="rId19"/>
    <p:sldId id="779" r:id="rId20"/>
    <p:sldId id="780" r:id="rId21"/>
    <p:sldId id="781" r:id="rId22"/>
    <p:sldId id="782" r:id="rId23"/>
    <p:sldId id="783" r:id="rId24"/>
    <p:sldId id="784" r:id="rId25"/>
    <p:sldId id="760" r:id="rId26"/>
    <p:sldId id="793" r:id="rId27"/>
    <p:sldId id="746" r:id="rId28"/>
    <p:sldId id="794" r:id="rId29"/>
    <p:sldId id="787" r:id="rId30"/>
    <p:sldId id="786" r:id="rId31"/>
    <p:sldId id="755" r:id="rId32"/>
    <p:sldId id="796" r:id="rId33"/>
    <p:sldId id="797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10000"/>
    <a:srgbClr val="E40E1A"/>
    <a:srgbClr val="E3DDC5"/>
    <a:srgbClr val="F9D95A"/>
    <a:srgbClr val="4B2E83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30" autoAdjust="0"/>
    <p:restoredTop sz="94843"/>
  </p:normalViewPr>
  <p:slideViewPr>
    <p:cSldViewPr snapToGrid="0" snapToObjects="1" showGuides="1">
      <p:cViewPr varScale="1">
        <p:scale>
          <a:sx n="149" d="100"/>
          <a:sy n="149" d="100"/>
        </p:scale>
        <p:origin x="1840" y="176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10.gif>
</file>

<file path=ppt/media/image11.jpeg>
</file>

<file path=ppt/media/image12.tiff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769333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github.com/a-teaching-goose/CSS342A-2022-Spring/tree/main/homeworks/homework-1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youtu.be/7pjg2hNfovs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kpeFL7fLs-s?t=507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-teaching-goose/CSS342A-2022-Spring/blob/main/homeworks/submission_checklist.md" TargetMode="External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github.com/futurewei-cloud/chogori-platform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B201EC-50D5-C74A-A62E-936CE7677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2774950"/>
            <a:ext cx="4394200" cy="1308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14843-62F5-F548-A2A4-AD4881F89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80" y="558152"/>
            <a:ext cx="4394200" cy="1308100"/>
          </a:xfrm>
          <a:prstGeom prst="rect">
            <a:avLst/>
          </a:prstGeo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4F84CDB-8FF0-5B4F-B63B-9276E69A6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68" y="558152"/>
            <a:ext cx="7510509" cy="525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18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cument 6">
            <a:extLst>
              <a:ext uri="{FF2B5EF4-FFF2-40B4-BE49-F238E27FC236}">
                <a16:creationId xmlns:a16="http://schemas.microsoft.com/office/drawing/2014/main" id="{42581485-D028-B243-8CB7-D62106501D1F}"/>
              </a:ext>
            </a:extLst>
          </p:cNvPr>
          <p:cNvSpPr/>
          <p:nvPr/>
        </p:nvSpPr>
        <p:spPr>
          <a:xfrm>
            <a:off x="1702234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 version 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781106-B0BC-5C49-8F70-01F8EE1CC75F}"/>
              </a:ext>
            </a:extLst>
          </p:cNvPr>
          <p:cNvCxnSpPr>
            <a:cxnSpLocks/>
          </p:cNvCxnSpPr>
          <p:nvPr/>
        </p:nvCxnSpPr>
        <p:spPr>
          <a:xfrm>
            <a:off x="1086609" y="5170085"/>
            <a:ext cx="7503458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Document 9">
            <a:extLst>
              <a:ext uri="{FF2B5EF4-FFF2-40B4-BE49-F238E27FC236}">
                <a16:creationId xmlns:a16="http://schemas.microsoft.com/office/drawing/2014/main" id="{78B130E3-2022-0242-99C8-B912A7C2EC8B}"/>
              </a:ext>
            </a:extLst>
          </p:cNvPr>
          <p:cNvSpPr/>
          <p:nvPr/>
        </p:nvSpPr>
        <p:spPr>
          <a:xfrm>
            <a:off x="3266175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 version 2</a:t>
            </a:r>
          </a:p>
        </p:txBody>
      </p:sp>
      <p:sp>
        <p:nvSpPr>
          <p:cNvPr id="11" name="Document 10">
            <a:extLst>
              <a:ext uri="{FF2B5EF4-FFF2-40B4-BE49-F238E27FC236}">
                <a16:creationId xmlns:a16="http://schemas.microsoft.com/office/drawing/2014/main" id="{E36DDABB-1DE7-954D-90B6-E2C8B5D74800}"/>
              </a:ext>
            </a:extLst>
          </p:cNvPr>
          <p:cNvSpPr/>
          <p:nvPr/>
        </p:nvSpPr>
        <p:spPr>
          <a:xfrm>
            <a:off x="4956421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 version 3</a:t>
            </a:r>
          </a:p>
        </p:txBody>
      </p:sp>
      <p:sp>
        <p:nvSpPr>
          <p:cNvPr id="12" name="Document 11">
            <a:extLst>
              <a:ext uri="{FF2B5EF4-FFF2-40B4-BE49-F238E27FC236}">
                <a16:creationId xmlns:a16="http://schemas.microsoft.com/office/drawing/2014/main" id="{520EDA4A-A1D1-0947-9E8F-18427692B891}"/>
              </a:ext>
            </a:extLst>
          </p:cNvPr>
          <p:cNvSpPr/>
          <p:nvPr/>
        </p:nvSpPr>
        <p:spPr>
          <a:xfrm>
            <a:off x="6645461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8575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</a:t>
            </a:r>
          </a:p>
          <a:p>
            <a:pPr algn="ctr"/>
            <a:r>
              <a:rPr lang="en-US" sz="1400" dirty="0">
                <a:solidFill>
                  <a:srgbClr val="273C77"/>
                </a:solidFill>
              </a:rPr>
              <a:t>……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86590F-D080-3246-BC86-6CBCE99D1640}"/>
              </a:ext>
            </a:extLst>
          </p:cNvPr>
          <p:cNvSpPr txBox="1"/>
          <p:nvPr/>
        </p:nvSpPr>
        <p:spPr>
          <a:xfrm>
            <a:off x="1580365" y="5312246"/>
            <a:ext cx="95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Monday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23E3A4-052B-2045-BF5F-DAFAB0861508}"/>
              </a:ext>
            </a:extLst>
          </p:cNvPr>
          <p:cNvSpPr txBox="1"/>
          <p:nvPr/>
        </p:nvSpPr>
        <p:spPr>
          <a:xfrm>
            <a:off x="3100180" y="5322959"/>
            <a:ext cx="941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Tuesday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6DDA76-7E61-5946-A015-63F3EB9675A8}"/>
              </a:ext>
            </a:extLst>
          </p:cNvPr>
          <p:cNvSpPr txBox="1"/>
          <p:nvPr/>
        </p:nvSpPr>
        <p:spPr>
          <a:xfrm>
            <a:off x="4722353" y="5358636"/>
            <a:ext cx="1277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Wednesday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A2B9FA-A055-F54A-BCC4-0525B8BC48B2}"/>
              </a:ext>
            </a:extLst>
          </p:cNvPr>
          <p:cNvSpPr txBox="1"/>
          <p:nvPr/>
        </p:nvSpPr>
        <p:spPr>
          <a:xfrm>
            <a:off x="6693189" y="5346617"/>
            <a:ext cx="1038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Thursday</a:t>
            </a:r>
          </a:p>
        </p:txBody>
      </p:sp>
      <p:sp>
        <p:nvSpPr>
          <p:cNvPr id="17" name="Cloud 16">
            <a:extLst>
              <a:ext uri="{FF2B5EF4-FFF2-40B4-BE49-F238E27FC236}">
                <a16:creationId xmlns:a16="http://schemas.microsoft.com/office/drawing/2014/main" id="{304E463D-9D69-F248-92FD-C53B7430ACD4}"/>
              </a:ext>
            </a:extLst>
          </p:cNvPr>
          <p:cNvSpPr/>
          <p:nvPr/>
        </p:nvSpPr>
        <p:spPr>
          <a:xfrm>
            <a:off x="5726526" y="716471"/>
            <a:ext cx="2662518" cy="1775006"/>
          </a:xfrm>
          <a:prstGeom prst="cloud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73C77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E277F3C-CE88-BF4B-8AB0-BCD23C9D63B5}"/>
              </a:ext>
            </a:extLst>
          </p:cNvPr>
          <p:cNvGrpSpPr/>
          <p:nvPr/>
        </p:nvGrpSpPr>
        <p:grpSpPr>
          <a:xfrm>
            <a:off x="6223853" y="1078873"/>
            <a:ext cx="1860987" cy="946371"/>
            <a:chOff x="6234142" y="828072"/>
            <a:chExt cx="2491379" cy="1266945"/>
          </a:xfrm>
        </p:grpSpPr>
        <p:sp>
          <p:nvSpPr>
            <p:cNvPr id="19" name="Document 18">
              <a:extLst>
                <a:ext uri="{FF2B5EF4-FFF2-40B4-BE49-F238E27FC236}">
                  <a16:creationId xmlns:a16="http://schemas.microsoft.com/office/drawing/2014/main" id="{28411CC2-065E-5B42-BE43-DEA4BC8A581E}"/>
                </a:ext>
              </a:extLst>
            </p:cNvPr>
            <p:cNvSpPr/>
            <p:nvPr/>
          </p:nvSpPr>
          <p:spPr>
            <a:xfrm>
              <a:off x="6234142" y="828072"/>
              <a:ext cx="887505" cy="1098176"/>
            </a:xfrm>
            <a:prstGeom prst="flowChartDocumen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273C77"/>
                  </a:solidFill>
                </a:rPr>
                <a:t>Code version 1</a:t>
              </a:r>
            </a:p>
          </p:txBody>
        </p:sp>
        <p:sp>
          <p:nvSpPr>
            <p:cNvPr id="20" name="Document 19">
              <a:extLst>
                <a:ext uri="{FF2B5EF4-FFF2-40B4-BE49-F238E27FC236}">
                  <a16:creationId xmlns:a16="http://schemas.microsoft.com/office/drawing/2014/main" id="{EF8219AE-9E5B-284C-BA22-9645AD4DA748}"/>
                </a:ext>
              </a:extLst>
            </p:cNvPr>
            <p:cNvSpPr/>
            <p:nvPr/>
          </p:nvSpPr>
          <p:spPr>
            <a:xfrm>
              <a:off x="7036079" y="896561"/>
              <a:ext cx="887505" cy="1098176"/>
            </a:xfrm>
            <a:prstGeom prst="flowChartDocumen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273C77"/>
                  </a:solidFill>
                </a:rPr>
                <a:t>Code version 2</a:t>
              </a:r>
            </a:p>
          </p:txBody>
        </p:sp>
        <p:sp>
          <p:nvSpPr>
            <p:cNvPr id="21" name="Document 20">
              <a:extLst>
                <a:ext uri="{FF2B5EF4-FFF2-40B4-BE49-F238E27FC236}">
                  <a16:creationId xmlns:a16="http://schemas.microsoft.com/office/drawing/2014/main" id="{CC7AFA5A-3B3F-8443-9F30-A583060AD2E2}"/>
                </a:ext>
              </a:extLst>
            </p:cNvPr>
            <p:cNvSpPr/>
            <p:nvPr/>
          </p:nvSpPr>
          <p:spPr>
            <a:xfrm>
              <a:off x="7838016" y="996841"/>
              <a:ext cx="887505" cy="1098176"/>
            </a:xfrm>
            <a:prstGeom prst="flowChartDocumen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273C77"/>
                  </a:solidFill>
                </a:rPr>
                <a:t>Code version 3</a:t>
              </a:r>
            </a:p>
          </p:txBody>
        </p:sp>
      </p:grpSp>
      <p:sp>
        <p:nvSpPr>
          <p:cNvPr id="23" name="Title 2">
            <a:extLst>
              <a:ext uri="{FF2B5EF4-FFF2-40B4-BE49-F238E27FC236}">
                <a16:creationId xmlns:a16="http://schemas.microsoft.com/office/drawing/2014/main" id="{331652F5-21AD-AB45-991C-E22A3638E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Source Control</a:t>
            </a:r>
          </a:p>
        </p:txBody>
      </p:sp>
      <p:pic>
        <p:nvPicPr>
          <p:cNvPr id="22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79E0295F-9DD5-D141-8EEC-A7CB824BAB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335242" y="2898280"/>
            <a:ext cx="1502733" cy="86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GitHub Key Features Now Free For All Users - Somag News">
            <a:extLst>
              <a:ext uri="{FF2B5EF4-FFF2-40B4-BE49-F238E27FC236}">
                <a16:creationId xmlns:a16="http://schemas.microsoft.com/office/drawing/2014/main" id="{5BB26273-637A-4543-82F0-E2C47EA246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2" r="16410"/>
          <a:stretch/>
        </p:blipFill>
        <p:spPr bwMode="auto">
          <a:xfrm>
            <a:off x="4690084" y="250242"/>
            <a:ext cx="1234258" cy="1047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5AA4EAD-C8F4-724C-AEC0-D904A4161366}"/>
              </a:ext>
            </a:extLst>
          </p:cNvPr>
          <p:cNvSpPr/>
          <p:nvPr/>
        </p:nvSpPr>
        <p:spPr>
          <a:xfrm>
            <a:off x="3070113" y="3295489"/>
            <a:ext cx="13631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>
                <a:solidFill>
                  <a:srgbClr val="C00000"/>
                </a:solidFill>
              </a:rPr>
              <a:t>“commits” </a:t>
            </a:r>
            <a:endParaRPr lang="en-US" sz="2000" i="1" dirty="0">
              <a:solidFill>
                <a:srgbClr val="C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F72A53-2C6E-4647-865B-6F5DA1C2A5B5}"/>
              </a:ext>
            </a:extLst>
          </p:cNvPr>
          <p:cNvSpPr txBox="1"/>
          <p:nvPr/>
        </p:nvSpPr>
        <p:spPr>
          <a:xfrm>
            <a:off x="101298" y="4623979"/>
            <a:ext cx="1262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Your computer</a:t>
            </a:r>
          </a:p>
        </p:txBody>
      </p:sp>
    </p:spTree>
    <p:extLst>
      <p:ext uri="{BB962C8B-B14F-4D97-AF65-F5344CB8AC3E}">
        <p14:creationId xmlns:p14="http://schemas.microsoft.com/office/powerpoint/2010/main" val="91269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  <p:bldP spid="17" grpId="0" animBg="1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F1E231-D9FA-1F4E-9623-87FDD68B8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Git/GitHub Terms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862D4EA-FA7D-1943-A927-2BE7802C85F5}"/>
              </a:ext>
            </a:extLst>
          </p:cNvPr>
          <p:cNvGrpSpPr/>
          <p:nvPr/>
        </p:nvGrpSpPr>
        <p:grpSpPr>
          <a:xfrm>
            <a:off x="671756" y="1856216"/>
            <a:ext cx="5034942" cy="1146741"/>
            <a:chOff x="1045038" y="1749559"/>
            <a:chExt cx="5034942" cy="1146741"/>
          </a:xfrm>
        </p:grpSpPr>
        <p:pic>
          <p:nvPicPr>
            <p:cNvPr id="5" name="Graphic 4" descr="Warehouse outline">
              <a:extLst>
                <a:ext uri="{FF2B5EF4-FFF2-40B4-BE49-F238E27FC236}">
                  <a16:creationId xmlns:a16="http://schemas.microsoft.com/office/drawing/2014/main" id="{EC58810D-AEF5-4446-A42B-DAF366C8C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155108" y="1749559"/>
              <a:ext cx="924872" cy="92487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D5E2CD-19BF-7441-9D34-82CA0AE34783}"/>
                </a:ext>
              </a:extLst>
            </p:cNvPr>
            <p:cNvSpPr txBox="1"/>
            <p:nvPr/>
          </p:nvSpPr>
          <p:spPr>
            <a:xfrm>
              <a:off x="1045038" y="1819082"/>
              <a:ext cx="3597267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Repository, or “Repo”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Collection files from a project</a:t>
              </a:r>
              <a:endParaRPr lang="en-US" sz="24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C9989A8-FE42-8647-B6AB-C9143D270436}"/>
              </a:ext>
            </a:extLst>
          </p:cNvPr>
          <p:cNvGrpSpPr/>
          <p:nvPr/>
        </p:nvGrpSpPr>
        <p:grpSpPr>
          <a:xfrm>
            <a:off x="671756" y="3141416"/>
            <a:ext cx="5830239" cy="1090074"/>
            <a:chOff x="1045038" y="3299597"/>
            <a:chExt cx="5830239" cy="109007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1685553-D9E3-444C-8755-B0F4D026D52B}"/>
                </a:ext>
              </a:extLst>
            </p:cNvPr>
            <p:cNvSpPr txBox="1"/>
            <p:nvPr/>
          </p:nvSpPr>
          <p:spPr>
            <a:xfrm>
              <a:off x="1045038" y="3299597"/>
              <a:ext cx="4901726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Commit</a:t>
              </a: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A snapshot of the repo at the certain time</a:t>
              </a:r>
              <a:endParaRPr lang="en-US" sz="2400" dirty="0"/>
            </a:p>
          </p:txBody>
        </p:sp>
        <p:pic>
          <p:nvPicPr>
            <p:cNvPr id="12" name="Graphic 11" descr="Camera outline">
              <a:extLst>
                <a:ext uri="{FF2B5EF4-FFF2-40B4-BE49-F238E27FC236}">
                  <a16:creationId xmlns:a16="http://schemas.microsoft.com/office/drawing/2014/main" id="{086842BD-91DF-9C41-BD05-62C1B2E3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079981" y="3594375"/>
              <a:ext cx="795296" cy="795296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75F4B64-7E1B-CD40-93EF-98F5C6913007}"/>
              </a:ext>
            </a:extLst>
          </p:cNvPr>
          <p:cNvGrpSpPr/>
          <p:nvPr/>
        </p:nvGrpSpPr>
        <p:grpSpPr>
          <a:xfrm>
            <a:off x="671756" y="4450945"/>
            <a:ext cx="7247737" cy="1077218"/>
            <a:chOff x="1045037" y="4623722"/>
            <a:chExt cx="7247737" cy="107721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27EF2A0-35B2-E142-AC86-FCA779D5A5EB}"/>
                </a:ext>
              </a:extLst>
            </p:cNvPr>
            <p:cNvSpPr txBox="1"/>
            <p:nvPr/>
          </p:nvSpPr>
          <p:spPr>
            <a:xfrm>
              <a:off x="1045037" y="4623722"/>
              <a:ext cx="6333337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Branch</a:t>
              </a: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A line of development, consisting of a series of commits</a:t>
              </a:r>
              <a:endParaRPr lang="en-US" sz="2400" dirty="0"/>
            </a:p>
          </p:txBody>
        </p:sp>
        <p:pic>
          <p:nvPicPr>
            <p:cNvPr id="16" name="Graphic 15" descr="Branching diagram outline">
              <a:extLst>
                <a:ext uri="{FF2B5EF4-FFF2-40B4-BE49-F238E27FC236}">
                  <a16:creationId xmlns:a16="http://schemas.microsoft.com/office/drawing/2014/main" id="{94F24045-0BC0-7244-A707-CF0F5A360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5400000">
              <a:off x="7378374" y="4705131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56477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E4F04A-6000-2444-83B3-DCD47893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Control: Branch</a:t>
            </a:r>
          </a:p>
        </p:txBody>
      </p:sp>
      <p:pic>
        <p:nvPicPr>
          <p:cNvPr id="5128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69DEBF5B-AB4E-2A41-9BD6-96743335A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6750364" y="187551"/>
            <a:ext cx="1870723" cy="1075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A25BCB25-1832-5C49-8117-C41840AF0CB0}"/>
              </a:ext>
            </a:extLst>
          </p:cNvPr>
          <p:cNvSpPr/>
          <p:nvPr/>
        </p:nvSpPr>
        <p:spPr>
          <a:xfrm>
            <a:off x="2171193" y="3310666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7F0015-8441-F64E-AC5F-9BFE05EEB9D3}"/>
              </a:ext>
            </a:extLst>
          </p:cNvPr>
          <p:cNvSpPr txBox="1"/>
          <p:nvPr/>
        </p:nvSpPr>
        <p:spPr>
          <a:xfrm>
            <a:off x="519779" y="3966800"/>
            <a:ext cx="177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Main</a:t>
            </a:r>
            <a:r>
              <a:rPr lang="en-US" dirty="0"/>
              <a:t> branch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D803039-970C-344A-920F-C3A642F8F4D0}"/>
              </a:ext>
            </a:extLst>
          </p:cNvPr>
          <p:cNvSpPr/>
          <p:nvPr/>
        </p:nvSpPr>
        <p:spPr>
          <a:xfrm>
            <a:off x="3270266" y="3310666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671C12-407D-DF45-8DEA-87C4F0E4CB79}"/>
              </a:ext>
            </a:extLst>
          </p:cNvPr>
          <p:cNvCxnSpPr>
            <a:cxnSpLocks/>
            <a:stCxn id="2" idx="6"/>
            <a:endCxn id="36" idx="2"/>
          </p:cNvCxnSpPr>
          <p:nvPr/>
        </p:nvCxnSpPr>
        <p:spPr>
          <a:xfrm>
            <a:off x="2795136" y="3622638"/>
            <a:ext cx="475130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EA92446E-D1A3-A04C-8AD3-FBB6AF830512}"/>
              </a:ext>
            </a:extLst>
          </p:cNvPr>
          <p:cNvSpPr/>
          <p:nvPr/>
        </p:nvSpPr>
        <p:spPr>
          <a:xfrm>
            <a:off x="4369339" y="3352792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E9CB3D2-39A9-4F4C-B072-07A5E1267DB5}"/>
              </a:ext>
            </a:extLst>
          </p:cNvPr>
          <p:cNvCxnSpPr>
            <a:cxnSpLocks/>
            <a:endCxn id="38" idx="2"/>
          </p:cNvCxnSpPr>
          <p:nvPr/>
        </p:nvCxnSpPr>
        <p:spPr>
          <a:xfrm>
            <a:off x="3894209" y="3664764"/>
            <a:ext cx="475130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1991803-450A-5A4B-B4F8-E88598852F53}"/>
              </a:ext>
            </a:extLst>
          </p:cNvPr>
          <p:cNvSpPr txBox="1"/>
          <p:nvPr/>
        </p:nvSpPr>
        <p:spPr>
          <a:xfrm>
            <a:off x="2112710" y="3049056"/>
            <a:ext cx="7409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0E8080-32A6-B542-AF85-6F6AB2AA5FD4}"/>
              </a:ext>
            </a:extLst>
          </p:cNvPr>
          <p:cNvSpPr txBox="1"/>
          <p:nvPr/>
        </p:nvSpPr>
        <p:spPr>
          <a:xfrm>
            <a:off x="3211783" y="3049056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9CCB2E-A7A6-1046-87F3-81729EB1E3A7}"/>
              </a:ext>
            </a:extLst>
          </p:cNvPr>
          <p:cNvSpPr txBox="1"/>
          <p:nvPr/>
        </p:nvSpPr>
        <p:spPr>
          <a:xfrm>
            <a:off x="4318871" y="3052274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3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9F6B4C2-0BC6-A34A-8932-7C640842437B}"/>
              </a:ext>
            </a:extLst>
          </p:cNvPr>
          <p:cNvCxnSpPr>
            <a:cxnSpLocks/>
            <a:stCxn id="38" idx="4"/>
            <a:endCxn id="49" idx="0"/>
          </p:cNvCxnSpPr>
          <p:nvPr/>
        </p:nvCxnSpPr>
        <p:spPr>
          <a:xfrm flipH="1">
            <a:off x="4681310" y="3976735"/>
            <a:ext cx="1" cy="57625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7015F45D-1A54-FD45-A2E7-4D81EDE05AAB}"/>
              </a:ext>
            </a:extLst>
          </p:cNvPr>
          <p:cNvSpPr/>
          <p:nvPr/>
        </p:nvSpPr>
        <p:spPr>
          <a:xfrm>
            <a:off x="4369338" y="4552988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9246149-5A28-544F-AA1D-E85E02AE9D77}"/>
              </a:ext>
            </a:extLst>
          </p:cNvPr>
          <p:cNvCxnSpPr>
            <a:cxnSpLocks/>
            <a:stCxn id="49" idx="6"/>
            <a:endCxn id="51" idx="2"/>
          </p:cNvCxnSpPr>
          <p:nvPr/>
        </p:nvCxnSpPr>
        <p:spPr>
          <a:xfrm>
            <a:off x="4993281" y="4864960"/>
            <a:ext cx="410584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D429919D-1DEB-6140-BB44-DC203120FFC3}"/>
              </a:ext>
            </a:extLst>
          </p:cNvPr>
          <p:cNvSpPr/>
          <p:nvPr/>
        </p:nvSpPr>
        <p:spPr>
          <a:xfrm>
            <a:off x="5403865" y="4552988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B584086-54DF-DE43-AE00-CD04CE671F4C}"/>
              </a:ext>
            </a:extLst>
          </p:cNvPr>
          <p:cNvCxnSpPr>
            <a:cxnSpLocks/>
            <a:endCxn id="54" idx="2"/>
          </p:cNvCxnSpPr>
          <p:nvPr/>
        </p:nvCxnSpPr>
        <p:spPr>
          <a:xfrm>
            <a:off x="6027808" y="4864960"/>
            <a:ext cx="410584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3892BDA0-C01D-5340-A744-BCFF57C0DEAB}"/>
              </a:ext>
            </a:extLst>
          </p:cNvPr>
          <p:cNvSpPr/>
          <p:nvPr/>
        </p:nvSpPr>
        <p:spPr>
          <a:xfrm>
            <a:off x="6438392" y="4552988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61B0D26-F6E2-F64E-9DFD-54616C58E479}"/>
              </a:ext>
            </a:extLst>
          </p:cNvPr>
          <p:cNvCxnSpPr>
            <a:cxnSpLocks/>
            <a:endCxn id="66" idx="2"/>
          </p:cNvCxnSpPr>
          <p:nvPr/>
        </p:nvCxnSpPr>
        <p:spPr>
          <a:xfrm flipV="1">
            <a:off x="4993281" y="3663859"/>
            <a:ext cx="909682" cy="906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79B4E426-6D9C-5840-8F9B-35E35C685B4A}"/>
              </a:ext>
            </a:extLst>
          </p:cNvPr>
          <p:cNvSpPr/>
          <p:nvPr/>
        </p:nvSpPr>
        <p:spPr>
          <a:xfrm>
            <a:off x="7256784" y="3352791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7BB0943-E717-4448-9AD8-4EEF0C403F2D}"/>
              </a:ext>
            </a:extLst>
          </p:cNvPr>
          <p:cNvCxnSpPr>
            <a:cxnSpLocks/>
            <a:stCxn id="54" idx="7"/>
            <a:endCxn id="57" idx="3"/>
          </p:cNvCxnSpPr>
          <p:nvPr/>
        </p:nvCxnSpPr>
        <p:spPr>
          <a:xfrm flipV="1">
            <a:off x="6970961" y="3885360"/>
            <a:ext cx="377197" cy="759002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DC96F8BC-9728-7D41-9B14-5A203BA5AE58}"/>
              </a:ext>
            </a:extLst>
          </p:cNvPr>
          <p:cNvSpPr txBox="1"/>
          <p:nvPr/>
        </p:nvSpPr>
        <p:spPr>
          <a:xfrm>
            <a:off x="2612211" y="4680293"/>
            <a:ext cx="1635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another branch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CC368C2-AC4E-9644-B490-C86B9C0AA6FC}"/>
              </a:ext>
            </a:extLst>
          </p:cNvPr>
          <p:cNvSpPr txBox="1"/>
          <p:nvPr/>
        </p:nvSpPr>
        <p:spPr>
          <a:xfrm>
            <a:off x="5353397" y="5234987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AB87953-519D-6940-ACA3-B73973B37EF9}"/>
              </a:ext>
            </a:extLst>
          </p:cNvPr>
          <p:cNvSpPr txBox="1"/>
          <p:nvPr/>
        </p:nvSpPr>
        <p:spPr>
          <a:xfrm>
            <a:off x="6337457" y="5234987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5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640AA42-BA15-A342-8AE6-26C1EFD8EDA3}"/>
              </a:ext>
            </a:extLst>
          </p:cNvPr>
          <p:cNvSpPr txBox="1"/>
          <p:nvPr/>
        </p:nvSpPr>
        <p:spPr>
          <a:xfrm>
            <a:off x="5774520" y="3056750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D0C0D68-3B6C-1247-87AC-59B39F50ED71}"/>
              </a:ext>
            </a:extLst>
          </p:cNvPr>
          <p:cNvSpPr/>
          <p:nvPr/>
        </p:nvSpPr>
        <p:spPr>
          <a:xfrm>
            <a:off x="5902963" y="3351887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F8D5293-387F-F943-92E0-E34F5BD7DCE8}"/>
              </a:ext>
            </a:extLst>
          </p:cNvPr>
          <p:cNvCxnSpPr>
            <a:cxnSpLocks/>
            <a:stCxn id="66" idx="6"/>
            <a:endCxn id="57" idx="2"/>
          </p:cNvCxnSpPr>
          <p:nvPr/>
        </p:nvCxnSpPr>
        <p:spPr>
          <a:xfrm>
            <a:off x="6526906" y="3663859"/>
            <a:ext cx="729878" cy="904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EB3EEAA9-8EAF-7E42-BDE6-F4D72C9708C1}"/>
              </a:ext>
            </a:extLst>
          </p:cNvPr>
          <p:cNvSpPr txBox="1"/>
          <p:nvPr/>
        </p:nvSpPr>
        <p:spPr>
          <a:xfrm>
            <a:off x="7206316" y="3056750"/>
            <a:ext cx="11544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Merge, Commit 7</a:t>
            </a:r>
          </a:p>
        </p:txBody>
      </p:sp>
    </p:spTree>
    <p:extLst>
      <p:ext uri="{BB962C8B-B14F-4D97-AF65-F5344CB8AC3E}">
        <p14:creationId xmlns:p14="http://schemas.microsoft.com/office/powerpoint/2010/main" val="792811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1"/>
                                      </p:to>
                                    </p:animClr>
                                    <p:set>
                                      <p:cBhvr>
                                        <p:cTn id="10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36" grpId="0" animBg="1"/>
      <p:bldP spid="38" grpId="0" animBg="1"/>
      <p:bldP spid="19" grpId="0"/>
      <p:bldP spid="46" grpId="0"/>
      <p:bldP spid="47" grpId="0"/>
      <p:bldP spid="49" grpId="0" animBg="1"/>
      <p:bldP spid="51" grpId="0" animBg="1"/>
      <p:bldP spid="54" grpId="0" animBg="1"/>
      <p:bldP spid="57" grpId="0" animBg="1"/>
      <p:bldP spid="62" grpId="0"/>
      <p:bldP spid="63" grpId="0"/>
      <p:bldP spid="64" grpId="0"/>
      <p:bldP spid="65" grpId="0"/>
      <p:bldP spid="66" grpId="0" animBg="1"/>
      <p:bldP spid="7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ingle sketch open laptop Royalty Free Vector Image">
            <a:extLst>
              <a:ext uri="{FF2B5EF4-FFF2-40B4-BE49-F238E27FC236}">
                <a16:creationId xmlns:a16="http://schemas.microsoft.com/office/drawing/2014/main" id="{F32FC36C-2169-3243-9373-6FBE1ED66D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4" b="16359"/>
          <a:stretch/>
        </p:blipFill>
        <p:spPr bwMode="auto">
          <a:xfrm>
            <a:off x="753533" y="3429000"/>
            <a:ext cx="3818467" cy="319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6DFE7796-1AD9-9E4D-8A63-6C0960DD6C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1152967" y="4215078"/>
            <a:ext cx="1798756" cy="105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ketch arrow Direction design graphic Royalty Free Vector">
            <a:extLst>
              <a:ext uri="{FF2B5EF4-FFF2-40B4-BE49-F238E27FC236}">
                <a16:creationId xmlns:a16="http://schemas.microsoft.com/office/drawing/2014/main" id="{CA4C74C7-AFCE-9749-B8F4-8FFE3B107E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91"/>
          <a:stretch/>
        </p:blipFill>
        <p:spPr bwMode="auto">
          <a:xfrm rot="252073">
            <a:off x="3283405" y="1727107"/>
            <a:ext cx="1818135" cy="184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A3FEEC-C10A-9A41-8756-9D35282AF879}"/>
              </a:ext>
            </a:extLst>
          </p:cNvPr>
          <p:cNvSpPr txBox="1"/>
          <p:nvPr/>
        </p:nvSpPr>
        <p:spPr>
          <a:xfrm rot="19334004">
            <a:off x="2810418" y="2195837"/>
            <a:ext cx="9861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Push</a:t>
            </a:r>
            <a:endParaRPr lang="en-US" sz="2400" b="1" dirty="0">
              <a:solidFill>
                <a:schemeClr val="accent4">
                  <a:lumMod val="50000"/>
                </a:schemeClr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pic>
        <p:nvPicPr>
          <p:cNvPr id="14" name="Picture 8" descr="Sketch arrow Direction design graphic Royalty Free Vector">
            <a:extLst>
              <a:ext uri="{FF2B5EF4-FFF2-40B4-BE49-F238E27FC236}">
                <a16:creationId xmlns:a16="http://schemas.microsoft.com/office/drawing/2014/main" id="{FDFDBC49-6423-2D4B-BF13-8D506E8550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91"/>
          <a:stretch/>
        </p:blipFill>
        <p:spPr bwMode="auto">
          <a:xfrm rot="11037299">
            <a:off x="5244702" y="2867439"/>
            <a:ext cx="1837344" cy="186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45CF45F-2D8E-7A4A-B20C-7D27A4FBC106}"/>
              </a:ext>
            </a:extLst>
          </p:cNvPr>
          <p:cNvSpPr txBox="1"/>
          <p:nvPr/>
        </p:nvSpPr>
        <p:spPr>
          <a:xfrm rot="19334004">
            <a:off x="6560539" y="3916512"/>
            <a:ext cx="811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Pull</a:t>
            </a:r>
            <a:endParaRPr lang="en-US" sz="2400" b="1" dirty="0">
              <a:solidFill>
                <a:schemeClr val="accent4">
                  <a:lumMod val="50000"/>
                </a:schemeClr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A2FC202-2DD3-9B42-B9DD-1A21521EE1F6}"/>
              </a:ext>
            </a:extLst>
          </p:cNvPr>
          <p:cNvGrpSpPr/>
          <p:nvPr/>
        </p:nvGrpSpPr>
        <p:grpSpPr>
          <a:xfrm>
            <a:off x="5599870" y="456385"/>
            <a:ext cx="3088369" cy="1970284"/>
            <a:chOff x="5541635" y="486653"/>
            <a:chExt cx="3430909" cy="218881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2AF2FFA-2219-CE45-A931-6BA67332A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862" b="89792" l="6402" r="92936">
                          <a14:foregroundMark x1="31788" y1="19204" x2="31788" y2="19204"/>
                          <a14:foregroundMark x1="31788" y1="19204" x2="31788" y2="19204"/>
                          <a14:foregroundMark x1="31788" y1="19204" x2="31788" y2="19204"/>
                          <a14:foregroundMark x1="32340" y1="19204" x2="38631" y2="15052"/>
                          <a14:foregroundMark x1="60044" y1="88408" x2="69647" y2="88927"/>
                          <a14:foregroundMark x1="7064" y1="57958" x2="6512" y2="63149"/>
                          <a14:foregroundMark x1="92936" y1="57093" x2="92605" y2="64879"/>
                          <a14:backgroundMark x1="34547" y1="60035" x2="34547" y2="60035"/>
                          <a14:backgroundMark x1="32892" y1="45848" x2="58057" y2="5536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41635" y="486653"/>
              <a:ext cx="3430909" cy="2188814"/>
            </a:xfrm>
            <a:prstGeom prst="rect">
              <a:avLst/>
            </a:prstGeom>
          </p:spPr>
        </p:pic>
        <p:pic>
          <p:nvPicPr>
            <p:cNvPr id="26" name="Picture 2" descr="GitHub Key Features Now Free For All Users - Somag News">
              <a:extLst>
                <a:ext uri="{FF2B5EF4-FFF2-40B4-BE49-F238E27FC236}">
                  <a16:creationId xmlns:a16="http://schemas.microsoft.com/office/drawing/2014/main" id="{39E3ECCC-1601-B740-9A7D-F1EA3CD5C5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32" t="4372" r="20331"/>
            <a:stretch/>
          </p:blipFill>
          <p:spPr bwMode="auto">
            <a:xfrm>
              <a:off x="6639507" y="1174176"/>
              <a:ext cx="933422" cy="852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4641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FD4B4BD-8E75-B24B-B416-5C9A7F8853B8}"/>
              </a:ext>
            </a:extLst>
          </p:cNvPr>
          <p:cNvGrpSpPr/>
          <p:nvPr/>
        </p:nvGrpSpPr>
        <p:grpSpPr>
          <a:xfrm>
            <a:off x="649126" y="3589866"/>
            <a:ext cx="2765097" cy="2311400"/>
            <a:chOff x="1185333" y="3725332"/>
            <a:chExt cx="3190058" cy="2605215"/>
          </a:xfrm>
        </p:grpSpPr>
        <p:pic>
          <p:nvPicPr>
            <p:cNvPr id="1028" name="Picture 4" descr="Single sketch open laptop Royalty Free Vector Image">
              <a:extLst>
                <a:ext uri="{FF2B5EF4-FFF2-40B4-BE49-F238E27FC236}">
                  <a16:creationId xmlns:a16="http://schemas.microsoft.com/office/drawing/2014/main" id="{F32FC36C-2169-3243-9373-6FBE1ED66DE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024" b="16359"/>
            <a:stretch/>
          </p:blipFill>
          <p:spPr bwMode="auto">
            <a:xfrm>
              <a:off x="1185333" y="3725332"/>
              <a:ext cx="3190058" cy="2605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8" descr="Git Installation Along With It's Commands. | by Balson Gorai | Beginner's  Guide to Mobile Web Development | Medium">
              <a:extLst>
                <a:ext uri="{FF2B5EF4-FFF2-40B4-BE49-F238E27FC236}">
                  <a16:creationId xmlns:a16="http://schemas.microsoft.com/office/drawing/2014/main" id="{6DFE7796-1AD9-9E4D-8A63-6C0960DD6C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4516"/>
            <a:stretch/>
          </p:blipFill>
          <p:spPr bwMode="auto">
            <a:xfrm>
              <a:off x="1519032" y="4366919"/>
              <a:ext cx="1502733" cy="864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5142FB4-B11F-F94E-9184-9B9496F056EF}"/>
              </a:ext>
            </a:extLst>
          </p:cNvPr>
          <p:cNvGrpSpPr/>
          <p:nvPr/>
        </p:nvGrpSpPr>
        <p:grpSpPr>
          <a:xfrm>
            <a:off x="1418975" y="2000272"/>
            <a:ext cx="2376250" cy="1842038"/>
            <a:chOff x="1418975" y="2000272"/>
            <a:chExt cx="2376250" cy="1842038"/>
          </a:xfrm>
        </p:grpSpPr>
        <p:pic>
          <p:nvPicPr>
            <p:cNvPr id="1032" name="Picture 8" descr="Sketch arrow Direction design graphic Royalty Free Vector">
              <a:extLst>
                <a:ext uri="{FF2B5EF4-FFF2-40B4-BE49-F238E27FC236}">
                  <a16:creationId xmlns:a16="http://schemas.microsoft.com/office/drawing/2014/main" id="{CA4C74C7-AFCE-9749-B8F4-8FFE3B107EE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691"/>
            <a:stretch/>
          </p:blipFill>
          <p:spPr bwMode="auto">
            <a:xfrm rot="252073">
              <a:off x="1977090" y="2000272"/>
              <a:ext cx="1818135" cy="1842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A3FEEC-C10A-9A41-8756-9D35282AF879}"/>
                </a:ext>
              </a:extLst>
            </p:cNvPr>
            <p:cNvSpPr txBox="1"/>
            <p:nvPr/>
          </p:nvSpPr>
          <p:spPr>
            <a:xfrm rot="19334004">
              <a:off x="1418975" y="2519084"/>
              <a:ext cx="9861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4">
                      <a:lumMod val="50000"/>
                    </a:schemeClr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Push</a:t>
              </a:r>
              <a:endParaRPr lang="en-US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E5E2C71-CA8F-6F43-9AFD-9954260D65C4}"/>
              </a:ext>
            </a:extLst>
          </p:cNvPr>
          <p:cNvGrpSpPr/>
          <p:nvPr/>
        </p:nvGrpSpPr>
        <p:grpSpPr>
          <a:xfrm>
            <a:off x="6064547" y="3752852"/>
            <a:ext cx="2765097" cy="2148414"/>
            <a:chOff x="1185333" y="3909036"/>
            <a:chExt cx="3190058" cy="2421511"/>
          </a:xfrm>
        </p:grpSpPr>
        <p:pic>
          <p:nvPicPr>
            <p:cNvPr id="13" name="Picture 4" descr="Single sketch open laptop Royalty Free Vector Image">
              <a:extLst>
                <a:ext uri="{FF2B5EF4-FFF2-40B4-BE49-F238E27FC236}">
                  <a16:creationId xmlns:a16="http://schemas.microsoft.com/office/drawing/2014/main" id="{62FE753F-5ABF-5748-A16C-0C59EE2B706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356" b="16359"/>
            <a:stretch/>
          </p:blipFill>
          <p:spPr bwMode="auto">
            <a:xfrm>
              <a:off x="1185333" y="3909036"/>
              <a:ext cx="3190058" cy="2421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8" descr="Git Installation Along With It's Commands. | by Balson Gorai | Beginner's  Guide to Mobile Web Development | Medium">
              <a:extLst>
                <a:ext uri="{FF2B5EF4-FFF2-40B4-BE49-F238E27FC236}">
                  <a16:creationId xmlns:a16="http://schemas.microsoft.com/office/drawing/2014/main" id="{D5188034-D8D3-AE4E-85E9-3E92EF0534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4516"/>
            <a:stretch/>
          </p:blipFill>
          <p:spPr bwMode="auto">
            <a:xfrm>
              <a:off x="1519032" y="4366919"/>
              <a:ext cx="1502733" cy="864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B3307C-3789-4A47-B2F2-F73348EB4B81}"/>
              </a:ext>
            </a:extLst>
          </p:cNvPr>
          <p:cNvGrpSpPr/>
          <p:nvPr/>
        </p:nvGrpSpPr>
        <p:grpSpPr>
          <a:xfrm>
            <a:off x="3484178" y="174842"/>
            <a:ext cx="3088369" cy="1970284"/>
            <a:chOff x="5541635" y="486653"/>
            <a:chExt cx="3430909" cy="218881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D28C30D-B315-3847-A19F-C052AC100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862" b="89792" l="6402" r="92936">
                          <a14:foregroundMark x1="31788" y1="19204" x2="31788" y2="19204"/>
                          <a14:foregroundMark x1="31788" y1="19204" x2="31788" y2="19204"/>
                          <a14:foregroundMark x1="31788" y1="19204" x2="31788" y2="19204"/>
                          <a14:foregroundMark x1="32340" y1="19204" x2="38631" y2="15052"/>
                          <a14:foregroundMark x1="60044" y1="88408" x2="69647" y2="88927"/>
                          <a14:foregroundMark x1="7064" y1="57958" x2="6512" y2="63149"/>
                          <a14:foregroundMark x1="92936" y1="57093" x2="92605" y2="64879"/>
                          <a14:backgroundMark x1="34547" y1="60035" x2="34547" y2="60035"/>
                          <a14:backgroundMark x1="32892" y1="45848" x2="58057" y2="5536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41635" y="486653"/>
              <a:ext cx="3430909" cy="2188814"/>
            </a:xfrm>
            <a:prstGeom prst="rect">
              <a:avLst/>
            </a:prstGeom>
          </p:spPr>
        </p:pic>
        <p:pic>
          <p:nvPicPr>
            <p:cNvPr id="21" name="Picture 2" descr="GitHub Key Features Now Free For All Users - Somag News">
              <a:extLst>
                <a:ext uri="{FF2B5EF4-FFF2-40B4-BE49-F238E27FC236}">
                  <a16:creationId xmlns:a16="http://schemas.microsoft.com/office/drawing/2014/main" id="{25C51D5A-FDFF-C14A-BC4D-BA7BC054084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32" t="4372" r="20331"/>
            <a:stretch/>
          </p:blipFill>
          <p:spPr bwMode="auto">
            <a:xfrm>
              <a:off x="6639507" y="1174176"/>
              <a:ext cx="933422" cy="852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B952DAA-48E4-BC48-968A-5E396CC5BC85}"/>
              </a:ext>
            </a:extLst>
          </p:cNvPr>
          <p:cNvGrpSpPr/>
          <p:nvPr/>
        </p:nvGrpSpPr>
        <p:grpSpPr>
          <a:xfrm>
            <a:off x="5841611" y="1967676"/>
            <a:ext cx="1761178" cy="1647706"/>
            <a:chOff x="5841611" y="1967676"/>
            <a:chExt cx="1761178" cy="1647706"/>
          </a:xfrm>
        </p:grpSpPr>
        <p:pic>
          <p:nvPicPr>
            <p:cNvPr id="14" name="Picture 8" descr="Sketch arrow Direction design graphic Royalty Free Vector">
              <a:extLst>
                <a:ext uri="{FF2B5EF4-FFF2-40B4-BE49-F238E27FC236}">
                  <a16:creationId xmlns:a16="http://schemas.microsoft.com/office/drawing/2014/main" id="{FDFDBC49-6423-2D4B-BF13-8D506E8550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691"/>
            <a:stretch/>
          </p:blipFill>
          <p:spPr bwMode="auto">
            <a:xfrm rot="6132555">
              <a:off x="5851684" y="2072914"/>
              <a:ext cx="1532395" cy="15525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45CF45F-2D8E-7A4A-B20C-7D27A4FBC106}"/>
                </a:ext>
              </a:extLst>
            </p:cNvPr>
            <p:cNvSpPr txBox="1"/>
            <p:nvPr/>
          </p:nvSpPr>
          <p:spPr>
            <a:xfrm rot="21018979">
              <a:off x="6791348" y="1967676"/>
              <a:ext cx="8114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4">
                      <a:lumMod val="50000"/>
                    </a:schemeClr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Pull</a:t>
              </a:r>
              <a:endParaRPr lang="en-US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978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ingle sketch open laptop Royalty Free Vector Image">
            <a:extLst>
              <a:ext uri="{FF2B5EF4-FFF2-40B4-BE49-F238E27FC236}">
                <a16:creationId xmlns:a16="http://schemas.microsoft.com/office/drawing/2014/main" id="{F32FC36C-2169-3243-9373-6FBE1ED66D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4" b="16359"/>
          <a:stretch/>
        </p:blipFill>
        <p:spPr bwMode="auto">
          <a:xfrm>
            <a:off x="753533" y="3429000"/>
            <a:ext cx="3818467" cy="319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6DFE7796-1AD9-9E4D-8A63-6C0960DD6C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1152967" y="4215078"/>
            <a:ext cx="1798756" cy="105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A2FC202-2DD3-9B42-B9DD-1A21521EE1F6}"/>
              </a:ext>
            </a:extLst>
          </p:cNvPr>
          <p:cNvGrpSpPr/>
          <p:nvPr/>
        </p:nvGrpSpPr>
        <p:grpSpPr>
          <a:xfrm>
            <a:off x="5599870" y="456385"/>
            <a:ext cx="3088369" cy="1970284"/>
            <a:chOff x="5541635" y="486653"/>
            <a:chExt cx="3430909" cy="218881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2AF2FFA-2219-CE45-A931-6BA67332A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862" b="89792" l="6402" r="92936">
                          <a14:foregroundMark x1="31788" y1="19204" x2="31788" y2="19204"/>
                          <a14:foregroundMark x1="31788" y1="19204" x2="31788" y2="19204"/>
                          <a14:foregroundMark x1="31788" y1="19204" x2="31788" y2="19204"/>
                          <a14:foregroundMark x1="32340" y1="19204" x2="38631" y2="15052"/>
                          <a14:foregroundMark x1="60044" y1="88408" x2="69647" y2="88927"/>
                          <a14:foregroundMark x1="7064" y1="57958" x2="6512" y2="63149"/>
                          <a14:foregroundMark x1="92936" y1="57093" x2="92605" y2="64879"/>
                          <a14:backgroundMark x1="34547" y1="60035" x2="34547" y2="60035"/>
                          <a14:backgroundMark x1="32892" y1="45848" x2="58057" y2="5536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41635" y="486653"/>
              <a:ext cx="3430909" cy="2188814"/>
            </a:xfrm>
            <a:prstGeom prst="rect">
              <a:avLst/>
            </a:prstGeom>
          </p:spPr>
        </p:pic>
        <p:pic>
          <p:nvPicPr>
            <p:cNvPr id="26" name="Picture 2" descr="GitHub Key Features Now Free For All Users - Somag News">
              <a:extLst>
                <a:ext uri="{FF2B5EF4-FFF2-40B4-BE49-F238E27FC236}">
                  <a16:creationId xmlns:a16="http://schemas.microsoft.com/office/drawing/2014/main" id="{39E3ECCC-1601-B740-9A7D-F1EA3CD5C5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32" t="4372" r="20331"/>
            <a:stretch/>
          </p:blipFill>
          <p:spPr bwMode="auto">
            <a:xfrm>
              <a:off x="6639507" y="1174176"/>
              <a:ext cx="933422" cy="852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0B54876-52BA-4042-BB8E-656202E55661}"/>
              </a:ext>
            </a:extLst>
          </p:cNvPr>
          <p:cNvGrpSpPr/>
          <p:nvPr/>
        </p:nvGrpSpPr>
        <p:grpSpPr>
          <a:xfrm>
            <a:off x="3351157" y="3654988"/>
            <a:ext cx="1913442" cy="1272324"/>
            <a:chOff x="3911815" y="3752642"/>
            <a:chExt cx="1913442" cy="1272324"/>
          </a:xfrm>
        </p:grpSpPr>
        <p:pic>
          <p:nvPicPr>
            <p:cNvPr id="11" name="Graphic 10" descr="Warehouse outline">
              <a:extLst>
                <a:ext uri="{FF2B5EF4-FFF2-40B4-BE49-F238E27FC236}">
                  <a16:creationId xmlns:a16="http://schemas.microsoft.com/office/drawing/2014/main" id="{2033D34A-091C-D440-B227-282D6DF98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911815" y="3752642"/>
              <a:ext cx="924872" cy="92487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30E3335-1A0B-2D40-B0BD-BD7E5CB7AB3D}"/>
                </a:ext>
              </a:extLst>
            </p:cNvPr>
            <p:cNvSpPr txBox="1"/>
            <p:nvPr/>
          </p:nvSpPr>
          <p:spPr>
            <a:xfrm>
              <a:off x="4117610" y="4655634"/>
              <a:ext cx="1707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Homework repo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39C4C5B-2668-804D-B5C2-DC1E3D20041D}"/>
              </a:ext>
            </a:extLst>
          </p:cNvPr>
          <p:cNvGrpSpPr/>
          <p:nvPr/>
        </p:nvGrpSpPr>
        <p:grpSpPr>
          <a:xfrm>
            <a:off x="3944435" y="213257"/>
            <a:ext cx="1913442" cy="1272324"/>
            <a:chOff x="3911815" y="406032"/>
            <a:chExt cx="1913442" cy="1272324"/>
          </a:xfrm>
        </p:grpSpPr>
        <p:pic>
          <p:nvPicPr>
            <p:cNvPr id="13" name="Graphic 12" descr="Warehouse outline">
              <a:extLst>
                <a:ext uri="{FF2B5EF4-FFF2-40B4-BE49-F238E27FC236}">
                  <a16:creationId xmlns:a16="http://schemas.microsoft.com/office/drawing/2014/main" id="{30AF3F41-AB73-F34B-AE3D-8D23D13626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911815" y="406032"/>
              <a:ext cx="924872" cy="92487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F2EFBA6-896E-E248-A585-3EE772A524FA}"/>
                </a:ext>
              </a:extLst>
            </p:cNvPr>
            <p:cNvSpPr txBox="1"/>
            <p:nvPr/>
          </p:nvSpPr>
          <p:spPr>
            <a:xfrm>
              <a:off x="4117610" y="1309024"/>
              <a:ext cx="1707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Homework repo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1B66E17-A570-3548-8DF8-4F30F8BB52E6}"/>
              </a:ext>
            </a:extLst>
          </p:cNvPr>
          <p:cNvGrpSpPr/>
          <p:nvPr/>
        </p:nvGrpSpPr>
        <p:grpSpPr>
          <a:xfrm>
            <a:off x="3695714" y="1837413"/>
            <a:ext cx="2050113" cy="1643662"/>
            <a:chOff x="3695714" y="1837413"/>
            <a:chExt cx="2050113" cy="1643662"/>
          </a:xfrm>
        </p:grpSpPr>
        <p:sp>
          <p:nvSpPr>
            <p:cNvPr id="6" name="Up-Down Arrow 5">
              <a:extLst>
                <a:ext uri="{FF2B5EF4-FFF2-40B4-BE49-F238E27FC236}">
                  <a16:creationId xmlns:a16="http://schemas.microsoft.com/office/drawing/2014/main" id="{E8224562-7D4E-0644-97D2-619053E6B0DD}"/>
                </a:ext>
              </a:extLst>
            </p:cNvPr>
            <p:cNvSpPr/>
            <p:nvPr/>
          </p:nvSpPr>
          <p:spPr>
            <a:xfrm rot="669544">
              <a:off x="3695714" y="1837413"/>
              <a:ext cx="790112" cy="1643662"/>
            </a:xfrm>
            <a:prstGeom prst="upDownArrow">
              <a:avLst/>
            </a:prstGeom>
            <a:solidFill>
              <a:schemeClr val="bg2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21F9ED-3E5E-1548-B65A-7FA0C11C36A2}"/>
                </a:ext>
              </a:extLst>
            </p:cNvPr>
            <p:cNvSpPr txBox="1"/>
            <p:nvPr/>
          </p:nvSpPr>
          <p:spPr>
            <a:xfrm>
              <a:off x="4406871" y="2570679"/>
              <a:ext cx="13389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Exact Mirror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3885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728516-D45E-2148-9EEE-B0C334B55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 Review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F04722-E5BE-9145-A4D8-ACF3CDE8748B}"/>
              </a:ext>
            </a:extLst>
          </p:cNvPr>
          <p:cNvSpPr txBox="1"/>
          <p:nvPr/>
        </p:nvSpPr>
        <p:spPr>
          <a:xfrm>
            <a:off x="2414765" y="5323672"/>
            <a:ext cx="6440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linkClick r:id="rId2"/>
              </a:rPr>
              <a:t>https://github.com/a-teaching-goose/CSS342A-2022-Spring/tree/main/homeworks/homework-1</a:t>
            </a:r>
            <a:endParaRPr lang="en-US" sz="10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5F3C10-506E-904F-99A4-8108ABECD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572" y="1830292"/>
            <a:ext cx="5958160" cy="3460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C6EDBA-4D6B-A545-B2BD-5F85F6A24F4B}"/>
              </a:ext>
            </a:extLst>
          </p:cNvPr>
          <p:cNvSpPr txBox="1"/>
          <p:nvPr/>
        </p:nvSpPr>
        <p:spPr>
          <a:xfrm>
            <a:off x="173114" y="6301823"/>
            <a:ext cx="5958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Detailed review video: </a:t>
            </a:r>
            <a:r>
              <a:rPr lang="en-US" dirty="0">
                <a:hlinkClick r:id="rId4"/>
              </a:rPr>
              <a:t>https://youtu.be/7pjg2hNfovs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33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2F0F195-79E9-1742-8351-5DD12F1375FE}"/>
              </a:ext>
            </a:extLst>
          </p:cNvPr>
          <p:cNvSpPr/>
          <p:nvPr/>
        </p:nvSpPr>
        <p:spPr>
          <a:xfrm>
            <a:off x="201547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193227-3CC3-3248-882C-8F5275AABA49}"/>
              </a:ext>
            </a:extLst>
          </p:cNvPr>
          <p:cNvSpPr/>
          <p:nvPr/>
        </p:nvSpPr>
        <p:spPr>
          <a:xfrm>
            <a:off x="260714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A350EA-2E58-864B-85CC-82715BBCC176}"/>
              </a:ext>
            </a:extLst>
          </p:cNvPr>
          <p:cNvSpPr/>
          <p:nvPr/>
        </p:nvSpPr>
        <p:spPr>
          <a:xfrm>
            <a:off x="319881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C33E423-115F-7945-B17A-25CED5E5B817}"/>
              </a:ext>
            </a:extLst>
          </p:cNvPr>
          <p:cNvSpPr/>
          <p:nvPr/>
        </p:nvSpPr>
        <p:spPr>
          <a:xfrm>
            <a:off x="379048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4641BF3-AF2F-6840-A213-1D7634E93662}"/>
              </a:ext>
            </a:extLst>
          </p:cNvPr>
          <p:cNvSpPr/>
          <p:nvPr/>
        </p:nvSpPr>
        <p:spPr>
          <a:xfrm>
            <a:off x="438215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5CE683-CFA9-0542-98FE-B69196D7E6C5}"/>
              </a:ext>
            </a:extLst>
          </p:cNvPr>
          <p:cNvSpPr/>
          <p:nvPr/>
        </p:nvSpPr>
        <p:spPr>
          <a:xfrm>
            <a:off x="497382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59AFCA4-5964-1A4D-901C-1BF60C638F82}"/>
              </a:ext>
            </a:extLst>
          </p:cNvPr>
          <p:cNvSpPr/>
          <p:nvPr/>
        </p:nvSpPr>
        <p:spPr>
          <a:xfrm>
            <a:off x="556549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14D6487-8A85-7648-BB54-0890CDF03592}"/>
              </a:ext>
            </a:extLst>
          </p:cNvPr>
          <p:cNvSpPr/>
          <p:nvPr/>
        </p:nvSpPr>
        <p:spPr>
          <a:xfrm>
            <a:off x="615716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721CCD-D34F-9240-AABD-78C54CA50862}"/>
              </a:ext>
            </a:extLst>
          </p:cNvPr>
          <p:cNvSpPr/>
          <p:nvPr/>
        </p:nvSpPr>
        <p:spPr>
          <a:xfrm>
            <a:off x="674883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FDC471-08D8-E14D-A09A-F5D37858F800}"/>
              </a:ext>
            </a:extLst>
          </p:cNvPr>
          <p:cNvSpPr/>
          <p:nvPr/>
        </p:nvSpPr>
        <p:spPr>
          <a:xfrm>
            <a:off x="734050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8A43EDF-EF6D-844C-B38E-9DD34CBBFF6B}"/>
              </a:ext>
            </a:extLst>
          </p:cNvPr>
          <p:cNvSpPr txBox="1"/>
          <p:nvPr/>
        </p:nvSpPr>
        <p:spPr>
          <a:xfrm>
            <a:off x="902076" y="2988018"/>
            <a:ext cx="1627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Target: </a:t>
            </a:r>
            <a:r>
              <a:rPr lang="en-US" sz="2800" dirty="0">
                <a:solidFill>
                  <a:srgbClr val="C00000"/>
                </a:solidFill>
              </a:rPr>
              <a:t>14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57DDA392-E763-874D-88C8-DCA5C51DA1C4}"/>
              </a:ext>
            </a:extLst>
          </p:cNvPr>
          <p:cNvCxnSpPr>
            <a:cxnSpLocks/>
            <a:stCxn id="29" idx="0"/>
            <a:endCxn id="30" idx="0"/>
          </p:cNvCxnSpPr>
          <p:nvPr/>
        </p:nvCxnSpPr>
        <p:spPr>
          <a:xfrm rot="5400000" flipH="1" flipV="1">
            <a:off x="6748836" y="3833906"/>
            <a:ext cx="12700" cy="591670"/>
          </a:xfrm>
          <a:prstGeom prst="curvedConnector3">
            <a:avLst>
              <a:gd name="adj1" fmla="val 46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06D7B00B-2B48-9E4B-8035-4257ED73CB6B}"/>
              </a:ext>
            </a:extLst>
          </p:cNvPr>
          <p:cNvCxnSpPr>
            <a:cxnSpLocks/>
            <a:stCxn id="26" idx="0"/>
            <a:endCxn id="29" idx="0"/>
          </p:cNvCxnSpPr>
          <p:nvPr/>
        </p:nvCxnSpPr>
        <p:spPr>
          <a:xfrm rot="5400000" flipH="1" flipV="1">
            <a:off x="5565497" y="3242238"/>
            <a:ext cx="12700" cy="1775007"/>
          </a:xfrm>
          <a:prstGeom prst="curvedConnector3">
            <a:avLst>
              <a:gd name="adj1" fmla="val 9000000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6DF06400-86AC-D94A-AB4E-53FA66F19E4A}"/>
              </a:ext>
            </a:extLst>
          </p:cNvPr>
          <p:cNvSpPr/>
          <p:nvPr/>
        </p:nvSpPr>
        <p:spPr>
          <a:xfrm>
            <a:off x="6748836" y="4129741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id="{690E833A-2CBC-7A47-8222-2D2C172CF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altLang="zh-CN" dirty="0"/>
              <a:t>Binary</a:t>
            </a:r>
            <a:r>
              <a:rPr lang="zh-CN" altLang="en-US" dirty="0"/>
              <a:t> </a:t>
            </a:r>
            <a:r>
              <a:rPr lang="en-US" altLang="zh-CN" dirty="0"/>
              <a:t>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58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7E32285-86C8-A443-BE2D-0D2A7057D8F4}"/>
              </a:ext>
            </a:extLst>
          </p:cNvPr>
          <p:cNvSpPr txBox="1"/>
          <p:nvPr/>
        </p:nvSpPr>
        <p:spPr>
          <a:xfrm>
            <a:off x="3936201" y="3144465"/>
            <a:ext cx="4930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linear</a:t>
            </a:r>
            <a:r>
              <a:rPr lang="zh-CN" altLang="en-US" sz="2400" dirty="0"/>
              <a:t> </a:t>
            </a:r>
            <a:r>
              <a:rPr lang="en-US" altLang="zh-CN" sz="2400" dirty="0"/>
              <a:t>search,</a:t>
            </a:r>
            <a:r>
              <a:rPr lang="zh-CN" altLang="en-US" sz="2400" dirty="0"/>
              <a:t> </a:t>
            </a:r>
            <a:r>
              <a:rPr lang="en-US" altLang="zh-CN" sz="2400" dirty="0"/>
              <a:t>not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binary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search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84AFC6-3497-FD4F-9650-42B3633B29C7}"/>
              </a:ext>
            </a:extLst>
          </p:cNvPr>
          <p:cNvSpPr txBox="1"/>
          <p:nvPr/>
        </p:nvSpPr>
        <p:spPr>
          <a:xfrm>
            <a:off x="537883" y="4155344"/>
            <a:ext cx="3227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“But</a:t>
            </a:r>
            <a:r>
              <a:rPr lang="zh-CN" altLang="en-US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test</a:t>
            </a:r>
            <a:r>
              <a:rPr lang="zh-CN" altLang="en-US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passed!”</a:t>
            </a:r>
            <a:endParaRPr lang="en-US" sz="2400" i="1" dirty="0">
              <a:solidFill>
                <a:srgbClr val="FF0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D52C11-4075-B84E-8E2B-F866AF0A7A3A}"/>
              </a:ext>
            </a:extLst>
          </p:cNvPr>
          <p:cNvSpPr txBox="1"/>
          <p:nvPr/>
        </p:nvSpPr>
        <p:spPr>
          <a:xfrm>
            <a:off x="1854212" y="5044577"/>
            <a:ext cx="1854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Test</a:t>
            </a:r>
            <a:r>
              <a:rPr lang="zh-CN" altLang="en-US" sz="2800" dirty="0"/>
              <a:t> </a:t>
            </a:r>
            <a:r>
              <a:rPr lang="en-US" altLang="zh-CN" sz="2800" dirty="0"/>
              <a:t>passed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8D2A84-0193-8E49-B2D3-AA438B0E3B93}"/>
              </a:ext>
            </a:extLst>
          </p:cNvPr>
          <p:cNvSpPr txBox="1"/>
          <p:nvPr/>
        </p:nvSpPr>
        <p:spPr>
          <a:xfrm>
            <a:off x="4408685" y="5044577"/>
            <a:ext cx="2352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Code</a:t>
            </a:r>
            <a:r>
              <a:rPr lang="zh-CN" altLang="en-US" sz="2800" dirty="0"/>
              <a:t> </a:t>
            </a:r>
            <a:r>
              <a:rPr lang="en-US" altLang="zh-CN" sz="2800" dirty="0"/>
              <a:t>is</a:t>
            </a:r>
            <a:r>
              <a:rPr lang="zh-CN" altLang="en-US" sz="2800" dirty="0"/>
              <a:t> </a:t>
            </a:r>
            <a:r>
              <a:rPr lang="en-US" altLang="zh-CN" sz="2800" dirty="0"/>
              <a:t>correct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E0BA1B-22BA-B94F-B640-D880ECBAF844}"/>
              </a:ext>
            </a:extLst>
          </p:cNvPr>
          <p:cNvSpPr txBox="1"/>
          <p:nvPr/>
        </p:nvSpPr>
        <p:spPr>
          <a:xfrm>
            <a:off x="3795120" y="5121521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ym typeface="Wingdings" pitchFamily="2" charset="2"/>
              </a:rPr>
              <a:t>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?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10077E-26FB-4449-8A6D-41747ABD5E04}"/>
              </a:ext>
            </a:extLst>
          </p:cNvPr>
          <p:cNvSpPr txBox="1"/>
          <p:nvPr/>
        </p:nvSpPr>
        <p:spPr>
          <a:xfrm>
            <a:off x="1854212" y="5626942"/>
            <a:ext cx="16485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Test</a:t>
            </a:r>
            <a:r>
              <a:rPr lang="zh-CN" altLang="en-US" sz="2800" dirty="0"/>
              <a:t> </a:t>
            </a:r>
            <a:r>
              <a:rPr lang="en-US" altLang="zh-CN" sz="2800" dirty="0"/>
              <a:t>failed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6039B6-0D47-1044-932B-49B68E41CCF5}"/>
              </a:ext>
            </a:extLst>
          </p:cNvPr>
          <p:cNvSpPr txBox="1"/>
          <p:nvPr/>
        </p:nvSpPr>
        <p:spPr>
          <a:xfrm>
            <a:off x="4408685" y="5626942"/>
            <a:ext cx="2240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Code</a:t>
            </a:r>
            <a:r>
              <a:rPr lang="zh-CN" altLang="en-US" sz="2800" dirty="0"/>
              <a:t> </a:t>
            </a:r>
            <a:r>
              <a:rPr lang="en-US" altLang="zh-CN" sz="2800" dirty="0"/>
              <a:t>is</a:t>
            </a:r>
            <a:r>
              <a:rPr lang="zh-CN" altLang="en-US" sz="2800" dirty="0"/>
              <a:t> </a:t>
            </a:r>
            <a:r>
              <a:rPr lang="en-US" altLang="zh-CN" sz="2800" dirty="0"/>
              <a:t>wrong</a:t>
            </a:r>
            <a:endParaRPr 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44F356-597F-F746-9A2A-C106F10F94B3}"/>
              </a:ext>
            </a:extLst>
          </p:cNvPr>
          <p:cNvSpPr txBox="1"/>
          <p:nvPr/>
        </p:nvSpPr>
        <p:spPr>
          <a:xfrm>
            <a:off x="3795120" y="5703886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ym typeface="Wingdings" pitchFamily="2" charset="2"/>
              </a:rPr>
              <a:t>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?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A66E98-3F60-5844-A275-184C892B8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636" y="784782"/>
            <a:ext cx="6644856" cy="2146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9257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FF659D15-76F7-1442-8866-5EEC870BF74B}"/>
              </a:ext>
            </a:extLst>
          </p:cNvPr>
          <p:cNvGrpSpPr/>
          <p:nvPr/>
        </p:nvGrpSpPr>
        <p:grpSpPr>
          <a:xfrm>
            <a:off x="3754695" y="1591734"/>
            <a:ext cx="2958350" cy="582706"/>
            <a:chOff x="3301209" y="2542702"/>
            <a:chExt cx="2958350" cy="58270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2506FA1-99C6-0E42-8992-E0B23FFCE780}"/>
                </a:ext>
              </a:extLst>
            </p:cNvPr>
            <p:cNvSpPr/>
            <p:nvPr/>
          </p:nvSpPr>
          <p:spPr>
            <a:xfrm>
              <a:off x="330120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9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6D16E44-2E70-564D-933D-FEEF1F15AE97}"/>
                </a:ext>
              </a:extLst>
            </p:cNvPr>
            <p:cNvSpPr/>
            <p:nvPr/>
          </p:nvSpPr>
          <p:spPr>
            <a:xfrm>
              <a:off x="389287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8504EA6-D11B-2E4B-B89B-748CDFDEEA2D}"/>
                </a:ext>
              </a:extLst>
            </p:cNvPr>
            <p:cNvSpPr/>
            <p:nvPr/>
          </p:nvSpPr>
          <p:spPr>
            <a:xfrm>
              <a:off x="448454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D1749B8-0B56-284E-B794-97D167BA729E}"/>
                </a:ext>
              </a:extLst>
            </p:cNvPr>
            <p:cNvSpPr/>
            <p:nvPr/>
          </p:nvSpPr>
          <p:spPr>
            <a:xfrm>
              <a:off x="507621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E7D5B80-3F6E-024D-98C9-57C025B72AC9}"/>
                </a:ext>
              </a:extLst>
            </p:cNvPr>
            <p:cNvSpPr/>
            <p:nvPr/>
          </p:nvSpPr>
          <p:spPr>
            <a:xfrm>
              <a:off x="566788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754695" y="2600529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72E97D-CEA9-1D4C-B0BB-7515679B279B}"/>
              </a:ext>
            </a:extLst>
          </p:cNvPr>
          <p:cNvGrpSpPr/>
          <p:nvPr/>
        </p:nvGrpSpPr>
        <p:grpSpPr>
          <a:xfrm>
            <a:off x="3754695" y="3609324"/>
            <a:ext cx="2958350" cy="582706"/>
            <a:chOff x="3262325" y="4560293"/>
            <a:chExt cx="2958350" cy="58270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09F5F3-27E2-104D-B296-1D6E4690F678}"/>
                </a:ext>
              </a:extLst>
            </p:cNvPr>
            <p:cNvSpPr/>
            <p:nvPr/>
          </p:nvSpPr>
          <p:spPr>
            <a:xfrm>
              <a:off x="326232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BCA6F7-7796-B040-8B84-FF8CD35D3B56}"/>
                </a:ext>
              </a:extLst>
            </p:cNvPr>
            <p:cNvSpPr/>
            <p:nvPr/>
          </p:nvSpPr>
          <p:spPr>
            <a:xfrm>
              <a:off x="385399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5B8ECF5-772B-4545-9EC1-70696868EAE2}"/>
                </a:ext>
              </a:extLst>
            </p:cNvPr>
            <p:cNvSpPr/>
            <p:nvPr/>
          </p:nvSpPr>
          <p:spPr>
            <a:xfrm>
              <a:off x="444566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FA4299-ED46-BE40-A1A1-B6D71BD197A6}"/>
                </a:ext>
              </a:extLst>
            </p:cNvPr>
            <p:cNvSpPr/>
            <p:nvPr/>
          </p:nvSpPr>
          <p:spPr>
            <a:xfrm>
              <a:off x="503733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F4BCED-B1D5-324D-A78F-C0C2DCFD3852}"/>
                </a:ext>
              </a:extLst>
            </p:cNvPr>
            <p:cNvSpPr/>
            <p:nvPr/>
          </p:nvSpPr>
          <p:spPr>
            <a:xfrm>
              <a:off x="562900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990479-8D1E-9846-ABA5-5287CF2A7329}"/>
              </a:ext>
            </a:extLst>
          </p:cNvPr>
          <p:cNvGrpSpPr/>
          <p:nvPr/>
        </p:nvGrpSpPr>
        <p:grpSpPr>
          <a:xfrm>
            <a:off x="3754695" y="4618120"/>
            <a:ext cx="2958350" cy="582706"/>
            <a:chOff x="3262325" y="5569088"/>
            <a:chExt cx="2958350" cy="58270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0A13537-01FB-E54F-B6CF-D8F8EF7583FA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72A266-F4F7-F74E-9C65-33CFADEA613F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37FD2AA-08A8-5E42-A48B-0D8D6B316FF0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3C6388C-8EE8-A14A-B15A-BC26A7DA0AFD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099C86D9-B7E4-644D-A5D8-031D4D5CE112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754695" y="5702505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AB8CDD0-3A5C-1846-8A01-FFC26935EC23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1</a:t>
            </a:r>
            <a:endParaRPr lang="en-US" dirty="0">
              <a:solidFill>
                <a:srgbClr val="FF9300"/>
              </a:solidFill>
            </a:endParaRPr>
          </a:p>
        </p:txBody>
      </p:sp>
      <p:sp>
        <p:nvSpPr>
          <p:cNvPr id="35" name="Title 2">
            <a:extLst>
              <a:ext uri="{FF2B5EF4-FFF2-40B4-BE49-F238E27FC236}">
                <a16:creationId xmlns:a16="http://schemas.microsoft.com/office/drawing/2014/main" id="{B1A8E982-8A6C-F148-AED1-E69A861B0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altLang="zh-CN" dirty="0"/>
              <a:t>Bubble</a:t>
            </a:r>
            <a:r>
              <a:rPr lang="zh-CN" altLang="en-US" dirty="0"/>
              <a:t> </a:t>
            </a:r>
            <a:r>
              <a:rPr lang="en-US" altLang="zh-CN" dirty="0"/>
              <a:t>Sort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8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CSS342 Data Structures, Algorithms, and Discrete Mathematics (I)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754695" y="3120117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72E97D-CEA9-1D4C-B0BB-7515679B279B}"/>
              </a:ext>
            </a:extLst>
          </p:cNvPr>
          <p:cNvGrpSpPr/>
          <p:nvPr/>
        </p:nvGrpSpPr>
        <p:grpSpPr>
          <a:xfrm>
            <a:off x="3754695" y="4128912"/>
            <a:ext cx="2958350" cy="582706"/>
            <a:chOff x="3262325" y="4560293"/>
            <a:chExt cx="2958350" cy="58270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09F5F3-27E2-104D-B296-1D6E4690F678}"/>
                </a:ext>
              </a:extLst>
            </p:cNvPr>
            <p:cNvSpPr/>
            <p:nvPr/>
          </p:nvSpPr>
          <p:spPr>
            <a:xfrm>
              <a:off x="326232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BCA6F7-7796-B040-8B84-FF8CD35D3B56}"/>
                </a:ext>
              </a:extLst>
            </p:cNvPr>
            <p:cNvSpPr/>
            <p:nvPr/>
          </p:nvSpPr>
          <p:spPr>
            <a:xfrm>
              <a:off x="385399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5B8ECF5-772B-4545-9EC1-70696868EAE2}"/>
                </a:ext>
              </a:extLst>
            </p:cNvPr>
            <p:cNvSpPr/>
            <p:nvPr/>
          </p:nvSpPr>
          <p:spPr>
            <a:xfrm>
              <a:off x="444566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FA4299-ED46-BE40-A1A1-B6D71BD197A6}"/>
                </a:ext>
              </a:extLst>
            </p:cNvPr>
            <p:cNvSpPr/>
            <p:nvPr/>
          </p:nvSpPr>
          <p:spPr>
            <a:xfrm>
              <a:off x="503733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F4BCED-B1D5-324D-A78F-C0C2DCFD3852}"/>
                </a:ext>
              </a:extLst>
            </p:cNvPr>
            <p:cNvSpPr/>
            <p:nvPr/>
          </p:nvSpPr>
          <p:spPr>
            <a:xfrm>
              <a:off x="562900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990479-8D1E-9846-ABA5-5287CF2A7329}"/>
              </a:ext>
            </a:extLst>
          </p:cNvPr>
          <p:cNvGrpSpPr/>
          <p:nvPr/>
        </p:nvGrpSpPr>
        <p:grpSpPr>
          <a:xfrm>
            <a:off x="3754695" y="5137708"/>
            <a:ext cx="2958350" cy="582706"/>
            <a:chOff x="3262325" y="5569088"/>
            <a:chExt cx="2958350" cy="58270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0A13537-01FB-E54F-B6CF-D8F8EF7583FA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72A266-F4F7-F74E-9C65-33CFADEA613F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37FD2AA-08A8-5E42-A48B-0D8D6B316FF0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3C6388C-8EE8-A14A-B15A-BC26A7DA0AFD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099C86D9-B7E4-644D-A5D8-031D4D5CE112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754695" y="2111322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DD583CD-7A37-4B44-ACC3-98AE5758ECC3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2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659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092825" y="3814709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72E97D-CEA9-1D4C-B0BB-7515679B279B}"/>
              </a:ext>
            </a:extLst>
          </p:cNvPr>
          <p:cNvGrpSpPr/>
          <p:nvPr/>
        </p:nvGrpSpPr>
        <p:grpSpPr>
          <a:xfrm>
            <a:off x="3092825" y="4823504"/>
            <a:ext cx="2958350" cy="582706"/>
            <a:chOff x="3262325" y="4560293"/>
            <a:chExt cx="2958350" cy="58270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09F5F3-27E2-104D-B296-1D6E4690F678}"/>
                </a:ext>
              </a:extLst>
            </p:cNvPr>
            <p:cNvSpPr/>
            <p:nvPr/>
          </p:nvSpPr>
          <p:spPr>
            <a:xfrm>
              <a:off x="326232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BCA6F7-7796-B040-8B84-FF8CD35D3B56}"/>
                </a:ext>
              </a:extLst>
            </p:cNvPr>
            <p:cNvSpPr/>
            <p:nvPr/>
          </p:nvSpPr>
          <p:spPr>
            <a:xfrm>
              <a:off x="385399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5B8ECF5-772B-4545-9EC1-70696868EAE2}"/>
                </a:ext>
              </a:extLst>
            </p:cNvPr>
            <p:cNvSpPr/>
            <p:nvPr/>
          </p:nvSpPr>
          <p:spPr>
            <a:xfrm>
              <a:off x="444566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FA4299-ED46-BE40-A1A1-B6D71BD197A6}"/>
                </a:ext>
              </a:extLst>
            </p:cNvPr>
            <p:cNvSpPr/>
            <p:nvPr/>
          </p:nvSpPr>
          <p:spPr>
            <a:xfrm>
              <a:off x="503733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F4BCED-B1D5-324D-A78F-C0C2DCFD3852}"/>
                </a:ext>
              </a:extLst>
            </p:cNvPr>
            <p:cNvSpPr/>
            <p:nvPr/>
          </p:nvSpPr>
          <p:spPr>
            <a:xfrm>
              <a:off x="562900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092825" y="2805914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A832A74-C104-9D40-9E4D-D591C6E82813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3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754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681909" y="4113593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681909" y="3104798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C656EC6-03CB-184B-BD87-6F0FB1E9108B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4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930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681909" y="4113593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3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681909" y="3104798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3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2912A39-AFE7-8F42-9B08-32A4B5BE8B57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5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33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Programmer at work sketch for your design Vector Image">
            <a:extLst>
              <a:ext uri="{FF2B5EF4-FFF2-40B4-BE49-F238E27FC236}">
                <a16:creationId xmlns:a16="http://schemas.microsoft.com/office/drawing/2014/main" id="{193063F4-DF57-2040-959D-7B316B7B5C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89"/>
          <a:stretch/>
        </p:blipFill>
        <p:spPr bwMode="auto">
          <a:xfrm>
            <a:off x="3965640" y="2443659"/>
            <a:ext cx="1398734" cy="149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8708EC-B232-4A49-89E7-C087355FE555}"/>
              </a:ext>
            </a:extLst>
          </p:cNvPr>
          <p:cNvSpPr/>
          <p:nvPr/>
        </p:nvSpPr>
        <p:spPr>
          <a:xfrm>
            <a:off x="544989" y="834740"/>
            <a:ext cx="46839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Homework Submission Demo</a:t>
            </a:r>
          </a:p>
        </p:txBody>
      </p:sp>
    </p:spTree>
    <p:extLst>
      <p:ext uri="{BB962C8B-B14F-4D97-AF65-F5344CB8AC3E}">
        <p14:creationId xmlns:p14="http://schemas.microsoft.com/office/powerpoint/2010/main" val="13094257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F01E17-1C65-FF4C-816A-811C9D31A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1954" y="1772236"/>
            <a:ext cx="8196210" cy="4859384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1600" b="0" dirty="0"/>
              <a:t>Fork the code repo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Enable Action in </a:t>
            </a:r>
            <a:r>
              <a:rPr lang="en-US" sz="1600" u="sng" dirty="0"/>
              <a:t>your</a:t>
            </a:r>
            <a:r>
              <a:rPr lang="en-US" sz="1600" b="0" dirty="0"/>
              <a:t> repo (can be done any time)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Clone your repo to CLion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Create a </a:t>
            </a:r>
            <a:r>
              <a:rPr lang="en-US" sz="1600" u="sng" dirty="0"/>
              <a:t>new branch</a:t>
            </a:r>
            <a:r>
              <a:rPr lang="en-US" sz="1600" b="0" dirty="0"/>
              <a:t> (any name you want), and switch to it for work 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Write code, commit frequently. Push occasionally.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Create a Pull Request (from </a:t>
            </a:r>
            <a:r>
              <a:rPr lang="en-US" sz="1600" u="sng" dirty="0"/>
              <a:t>your ‘work’ branch</a:t>
            </a:r>
            <a:r>
              <a:rPr lang="en-US" sz="1600" b="0" dirty="0"/>
              <a:t> to </a:t>
            </a:r>
            <a:r>
              <a:rPr lang="en-US" sz="1600" u="sng" dirty="0"/>
              <a:t>your ‘main’ branch</a:t>
            </a:r>
            <a:r>
              <a:rPr lang="en-US" sz="1600" b="0" dirty="0"/>
              <a:t>)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Verify all tests pass. Fix issue if anything failed. Push and it runs again.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Submit Pull Request </a:t>
            </a:r>
            <a:r>
              <a:rPr lang="en-US" sz="1600" b="0" dirty="0" err="1"/>
              <a:t>url</a:t>
            </a:r>
            <a:r>
              <a:rPr lang="en-US" sz="1600" b="0" dirty="0"/>
              <a:t> in Canvas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Task List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96C6E6-524F-9A42-97CC-BE15181AA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4332" y="371511"/>
            <a:ext cx="1453034" cy="10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3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3D5BFA-DA92-2545-90B8-3B2A77261C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4" y="963366"/>
            <a:ext cx="4519365" cy="62394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The Submission Process</a:t>
            </a:r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104C017-1996-0F4B-9E36-12812CCD2ACA}"/>
              </a:ext>
            </a:extLst>
          </p:cNvPr>
          <p:cNvGrpSpPr/>
          <p:nvPr/>
        </p:nvGrpSpPr>
        <p:grpSpPr>
          <a:xfrm>
            <a:off x="522241" y="2423009"/>
            <a:ext cx="3572825" cy="623943"/>
            <a:chOff x="161756" y="2906586"/>
            <a:chExt cx="3572825" cy="62394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AEF2AA4-B8BD-F442-B59E-918430615641}"/>
                </a:ext>
              </a:extLst>
            </p:cNvPr>
            <p:cNvSpPr/>
            <p:nvPr/>
          </p:nvSpPr>
          <p:spPr>
            <a:xfrm>
              <a:off x="3110638" y="2906586"/>
              <a:ext cx="623943" cy="623943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6AA60B1-D7DB-6141-9A96-67CADF011D38}"/>
                </a:ext>
              </a:extLst>
            </p:cNvPr>
            <p:cNvSpPr txBox="1"/>
            <p:nvPr/>
          </p:nvSpPr>
          <p:spPr>
            <a:xfrm>
              <a:off x="161756" y="3092937"/>
              <a:ext cx="2872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Instructor</a:t>
              </a:r>
              <a:r>
                <a:rPr lang="zh-CN" altLang="en-US" dirty="0"/>
                <a:t> </a:t>
              </a:r>
              <a:r>
                <a:rPr lang="en-US" altLang="zh-CN" dirty="0"/>
                <a:t>repo,</a:t>
              </a:r>
              <a:r>
                <a:rPr lang="zh-CN" altLang="en-US" dirty="0"/>
                <a:t> </a:t>
              </a:r>
              <a:r>
                <a:rPr lang="en-US" altLang="zh-CN" dirty="0"/>
                <a:t>main</a:t>
              </a:r>
              <a:r>
                <a:rPr lang="zh-CN" altLang="en-US" dirty="0"/>
                <a:t> </a:t>
              </a:r>
              <a:r>
                <a:rPr lang="en-US" altLang="zh-CN" dirty="0"/>
                <a:t>branch</a:t>
              </a:r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B7BA725-8AB4-234A-9CB1-DCDA8B6B4A12}"/>
              </a:ext>
            </a:extLst>
          </p:cNvPr>
          <p:cNvGrpSpPr/>
          <p:nvPr/>
        </p:nvGrpSpPr>
        <p:grpSpPr>
          <a:xfrm>
            <a:off x="1489966" y="3046952"/>
            <a:ext cx="2293129" cy="1107520"/>
            <a:chOff x="1129481" y="3046952"/>
            <a:chExt cx="2293129" cy="110752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5384B0B-CDFE-344F-B094-28C188969B0B}"/>
                </a:ext>
              </a:extLst>
            </p:cNvPr>
            <p:cNvCxnSpPr>
              <a:cxnSpLocks/>
              <a:stCxn id="6" idx="4"/>
              <a:endCxn id="7" idx="0"/>
            </p:cNvCxnSpPr>
            <p:nvPr/>
          </p:nvCxnSpPr>
          <p:spPr>
            <a:xfrm>
              <a:off x="3422610" y="3046952"/>
              <a:ext cx="0" cy="998273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EC3602-1027-CF4A-B8E1-8155090B638C}"/>
                </a:ext>
              </a:extLst>
            </p:cNvPr>
            <p:cNvSpPr txBox="1"/>
            <p:nvPr/>
          </p:nvSpPr>
          <p:spPr>
            <a:xfrm>
              <a:off x="1129481" y="3785140"/>
              <a:ext cx="2293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Fork</a:t>
              </a:r>
              <a:r>
                <a:rPr lang="zh-CN" altLang="en-US" dirty="0"/>
                <a:t> </a:t>
              </a:r>
              <a:r>
                <a:rPr lang="en-US" altLang="zh-CN" dirty="0"/>
                <a:t>(”meaning</a:t>
              </a:r>
              <a:r>
                <a:rPr lang="zh-CN" altLang="en-US" dirty="0"/>
                <a:t> </a:t>
              </a:r>
              <a:r>
                <a:rPr lang="en-US" altLang="zh-CN" dirty="0"/>
                <a:t>copy”)</a:t>
              </a:r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DCFC272-B246-3842-86B0-1DB1B907F34C}"/>
              </a:ext>
            </a:extLst>
          </p:cNvPr>
          <p:cNvGrpSpPr/>
          <p:nvPr/>
        </p:nvGrpSpPr>
        <p:grpSpPr>
          <a:xfrm>
            <a:off x="843932" y="4045225"/>
            <a:ext cx="3251134" cy="623943"/>
            <a:chOff x="483447" y="4528802"/>
            <a:chExt cx="3251134" cy="62394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9465F0D-833B-1C48-8DE4-17677E8AA051}"/>
                </a:ext>
              </a:extLst>
            </p:cNvPr>
            <p:cNvSpPr/>
            <p:nvPr/>
          </p:nvSpPr>
          <p:spPr>
            <a:xfrm>
              <a:off x="3110638" y="4528802"/>
              <a:ext cx="623943" cy="623943"/>
            </a:xfrm>
            <a:prstGeom prst="ellipse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E815571-34F2-2B4C-84B7-0DF3EE1E9B16}"/>
                </a:ext>
              </a:extLst>
            </p:cNvPr>
            <p:cNvSpPr txBox="1"/>
            <p:nvPr/>
          </p:nvSpPr>
          <p:spPr>
            <a:xfrm>
              <a:off x="483447" y="4609940"/>
              <a:ext cx="25505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your</a:t>
              </a:r>
              <a:r>
                <a:rPr lang="zh-CN" altLang="en-US" dirty="0"/>
                <a:t> </a:t>
              </a:r>
              <a:r>
                <a:rPr lang="en-US" altLang="zh-CN" dirty="0"/>
                <a:t>repo,</a:t>
              </a:r>
              <a:r>
                <a:rPr lang="zh-CN" altLang="en-US" dirty="0"/>
                <a:t> </a:t>
              </a:r>
              <a:r>
                <a:rPr lang="en-US" altLang="zh-CN" sz="2400" b="1" dirty="0"/>
                <a:t>main</a:t>
              </a:r>
              <a:r>
                <a:rPr lang="zh-CN" altLang="en-US" dirty="0"/>
                <a:t> </a:t>
              </a:r>
              <a:r>
                <a:rPr lang="en-US" altLang="zh-CN" dirty="0"/>
                <a:t>branch</a:t>
              </a:r>
              <a:endParaRPr lang="en-US" dirty="0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A206DCB1-14AC-6049-BD4B-E139C615BF2C}"/>
              </a:ext>
            </a:extLst>
          </p:cNvPr>
          <p:cNvSpPr/>
          <p:nvPr/>
        </p:nvSpPr>
        <p:spPr>
          <a:xfrm>
            <a:off x="3471122" y="5355469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E28AD1A-1C61-544E-9CA7-F11366E1BD55}"/>
              </a:ext>
            </a:extLst>
          </p:cNvPr>
          <p:cNvCxnSpPr>
            <a:cxnSpLocks/>
            <a:stCxn id="7" idx="4"/>
            <a:endCxn id="13" idx="0"/>
          </p:cNvCxnSpPr>
          <p:nvPr/>
        </p:nvCxnSpPr>
        <p:spPr>
          <a:xfrm flipH="1">
            <a:off x="3783094" y="4669168"/>
            <a:ext cx="1" cy="686301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6250E37-31E1-254A-AF79-3369C448CCA2}"/>
              </a:ext>
            </a:extLst>
          </p:cNvPr>
          <p:cNvSpPr txBox="1"/>
          <p:nvPr/>
        </p:nvSpPr>
        <p:spPr>
          <a:xfrm>
            <a:off x="843932" y="5436607"/>
            <a:ext cx="2596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repo,</a:t>
            </a:r>
            <a:r>
              <a:rPr lang="zh-CN" altLang="en-US" dirty="0"/>
              <a:t> </a:t>
            </a:r>
            <a:r>
              <a:rPr lang="en-US" altLang="zh-CN" sz="2400" b="1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endParaRPr lang="en-U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1E7F26F-ACDC-1C49-AC51-A5754B0B28ED}"/>
              </a:ext>
            </a:extLst>
          </p:cNvPr>
          <p:cNvGrpSpPr/>
          <p:nvPr/>
        </p:nvGrpSpPr>
        <p:grpSpPr>
          <a:xfrm>
            <a:off x="4095065" y="5359106"/>
            <a:ext cx="1149391" cy="623943"/>
            <a:chOff x="3734580" y="5839046"/>
            <a:chExt cx="1149391" cy="62394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2B9F8F6-14CC-4B4D-9A9A-FA5B5643A7AE}"/>
                </a:ext>
              </a:extLst>
            </p:cNvPr>
            <p:cNvSpPr/>
            <p:nvPr/>
          </p:nvSpPr>
          <p:spPr>
            <a:xfrm>
              <a:off x="4260028" y="5839046"/>
              <a:ext cx="623943" cy="623943"/>
            </a:xfrm>
            <a:prstGeom prst="ellipse">
              <a:avLst/>
            </a:prstGeom>
            <a:solidFill>
              <a:srgbClr val="FF93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9DF561C-C3FC-0A4E-8A21-BFD9A3E52E40}"/>
                </a:ext>
              </a:extLst>
            </p:cNvPr>
            <p:cNvCxnSpPr>
              <a:cxnSpLocks/>
              <a:stCxn id="13" idx="6"/>
              <a:endCxn id="18" idx="2"/>
            </p:cNvCxnSpPr>
            <p:nvPr/>
          </p:nvCxnSpPr>
          <p:spPr>
            <a:xfrm>
              <a:off x="3734580" y="6147381"/>
              <a:ext cx="525448" cy="3637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C249F63-A3D9-AA43-8779-F7D37C24AAB7}"/>
              </a:ext>
            </a:extLst>
          </p:cNvPr>
          <p:cNvGrpSpPr/>
          <p:nvPr/>
        </p:nvGrpSpPr>
        <p:grpSpPr>
          <a:xfrm>
            <a:off x="5244456" y="5355469"/>
            <a:ext cx="1149391" cy="623943"/>
            <a:chOff x="4883971" y="5839046"/>
            <a:chExt cx="1149391" cy="6239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130B337-9365-AA4A-A728-E8E2F99590A2}"/>
                </a:ext>
              </a:extLst>
            </p:cNvPr>
            <p:cNvSpPr/>
            <p:nvPr/>
          </p:nvSpPr>
          <p:spPr>
            <a:xfrm>
              <a:off x="5409419" y="5839046"/>
              <a:ext cx="623943" cy="623943"/>
            </a:xfrm>
            <a:prstGeom prst="ellipse">
              <a:avLst/>
            </a:prstGeom>
            <a:solidFill>
              <a:srgbClr val="FF93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B536298-7648-8549-A280-04FC72963488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4883971" y="6151018"/>
              <a:ext cx="525448" cy="0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45F19B2-9E8F-8947-AB77-AAAA0B1A367A}"/>
              </a:ext>
            </a:extLst>
          </p:cNvPr>
          <p:cNvCxnSpPr>
            <a:cxnSpLocks/>
            <a:stCxn id="22" idx="0"/>
            <a:endCxn id="7" idx="6"/>
          </p:cNvCxnSpPr>
          <p:nvPr/>
        </p:nvCxnSpPr>
        <p:spPr>
          <a:xfrm flipH="1" flipV="1">
            <a:off x="4095066" y="4357197"/>
            <a:ext cx="1986810" cy="998272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FF85543-2AA8-7040-8D0C-C8772A352D5A}"/>
              </a:ext>
            </a:extLst>
          </p:cNvPr>
          <p:cNvSpPr txBox="1"/>
          <p:nvPr/>
        </p:nvSpPr>
        <p:spPr>
          <a:xfrm>
            <a:off x="4850454" y="4113772"/>
            <a:ext cx="1985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Pull</a:t>
            </a:r>
            <a:r>
              <a:rPr lang="zh-CN" altLang="en-US" sz="2800" dirty="0"/>
              <a:t> </a:t>
            </a:r>
            <a:r>
              <a:rPr lang="en-US" altLang="zh-CN" sz="2800" dirty="0"/>
              <a:t>Request</a:t>
            </a:r>
            <a:endParaRPr lang="en-US" sz="28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D6F3D2B-A24B-D34B-A980-97CE01AAF505}"/>
              </a:ext>
            </a:extLst>
          </p:cNvPr>
          <p:cNvSpPr txBox="1"/>
          <p:nvPr/>
        </p:nvSpPr>
        <p:spPr>
          <a:xfrm>
            <a:off x="6081876" y="4588028"/>
            <a:ext cx="17908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b="1" dirty="0">
                <a:solidFill>
                  <a:srgbClr val="FF0000"/>
                </a:solidFill>
              </a:rPr>
              <a:t>This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 err="1">
                <a:solidFill>
                  <a:srgbClr val="FF0000"/>
                </a:solidFill>
              </a:rPr>
              <a:t>url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is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what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you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submit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6FA770F-1C04-1E4C-B612-91E36554BBC8}"/>
              </a:ext>
            </a:extLst>
          </p:cNvPr>
          <p:cNvSpPr txBox="1"/>
          <p:nvPr/>
        </p:nvSpPr>
        <p:spPr>
          <a:xfrm>
            <a:off x="4539593" y="5984410"/>
            <a:ext cx="15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commits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679ED8-8B0B-FA45-B725-5A58554D4C96}"/>
              </a:ext>
            </a:extLst>
          </p:cNvPr>
          <p:cNvSpPr txBox="1"/>
          <p:nvPr/>
        </p:nvSpPr>
        <p:spPr>
          <a:xfrm>
            <a:off x="7213756" y="778700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</a:t>
            </a:r>
            <a:r>
              <a:rPr lang="en-US" dirty="0">
                <a:hlinkClick r:id="rId2"/>
              </a:rPr>
              <a:t> video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70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/>
      <p:bldP spid="27" grpId="0"/>
      <p:bldP spid="27" grpId="1"/>
      <p:bldP spid="35" grpId="0"/>
      <p:bldP spid="38" grpId="0"/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Checklist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68DB756-50C8-0043-9FC7-4BDC3C363D11}"/>
              </a:ext>
            </a:extLst>
          </p:cNvPr>
          <p:cNvGrpSpPr/>
          <p:nvPr/>
        </p:nvGrpSpPr>
        <p:grpSpPr>
          <a:xfrm>
            <a:off x="253369" y="1946187"/>
            <a:ext cx="4048948" cy="2247638"/>
            <a:chOff x="222258" y="1532790"/>
            <a:chExt cx="4048948" cy="224763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F93A09E-ADE1-CB4F-A2D4-3F2B81B4405B}"/>
                </a:ext>
              </a:extLst>
            </p:cNvPr>
            <p:cNvSpPr txBox="1"/>
            <p:nvPr/>
          </p:nvSpPr>
          <p:spPr>
            <a:xfrm>
              <a:off x="222259" y="1532790"/>
              <a:ext cx="2100489" cy="3164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10000"/>
                  </a:solidFill>
                </a:rPr>
                <a:t>Before Coding Checklist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2BB66CD-01FA-A041-9DA2-18D3A5180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2258" y="1848410"/>
              <a:ext cx="4048948" cy="1932018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C694CF-36CF-0740-B151-957790892C0F}"/>
              </a:ext>
            </a:extLst>
          </p:cNvPr>
          <p:cNvGrpSpPr/>
          <p:nvPr/>
        </p:nvGrpSpPr>
        <p:grpSpPr>
          <a:xfrm>
            <a:off x="328474" y="5076859"/>
            <a:ext cx="4243525" cy="1225084"/>
            <a:chOff x="1236992" y="4100126"/>
            <a:chExt cx="4243525" cy="122508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707E049-62C1-8B4C-B40A-488E31537254}"/>
                </a:ext>
              </a:extLst>
            </p:cNvPr>
            <p:cNvSpPr txBox="1"/>
            <p:nvPr/>
          </p:nvSpPr>
          <p:spPr>
            <a:xfrm>
              <a:off x="1236992" y="4100126"/>
              <a:ext cx="1743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10000"/>
                  </a:solidFill>
                </a:rPr>
                <a:t>Coding Checklist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568D202-E1B0-1749-8158-27647EFE8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36992" y="4450062"/>
              <a:ext cx="4243525" cy="875148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A3242F7-D468-4943-8388-92E577E75DD9}"/>
              </a:ext>
            </a:extLst>
          </p:cNvPr>
          <p:cNvGrpSpPr/>
          <p:nvPr/>
        </p:nvGrpSpPr>
        <p:grpSpPr>
          <a:xfrm>
            <a:off x="253370" y="1594342"/>
            <a:ext cx="4996766" cy="3482517"/>
            <a:chOff x="213381" y="1518246"/>
            <a:chExt cx="4996766" cy="3482517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E5F1A5C-F310-D142-BBB5-723DCA09C1FF}"/>
                </a:ext>
              </a:extLst>
            </p:cNvPr>
            <p:cNvSpPr/>
            <p:nvPr/>
          </p:nvSpPr>
          <p:spPr>
            <a:xfrm>
              <a:off x="213381" y="1518246"/>
              <a:ext cx="328474" cy="328474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FF808DD-26D6-4D45-AB0F-6D3C0C96FE65}"/>
                </a:ext>
              </a:extLst>
            </p:cNvPr>
            <p:cNvSpPr/>
            <p:nvPr/>
          </p:nvSpPr>
          <p:spPr>
            <a:xfrm>
              <a:off x="213381" y="4672289"/>
              <a:ext cx="328474" cy="328474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7F58A84-0289-8743-9AFF-53929B5875C6}"/>
                </a:ext>
              </a:extLst>
            </p:cNvPr>
            <p:cNvSpPr/>
            <p:nvPr/>
          </p:nvSpPr>
          <p:spPr>
            <a:xfrm>
              <a:off x="4881673" y="2383183"/>
              <a:ext cx="328474" cy="328474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BC32234-860E-EB4C-816A-C5AACED8C4B7}"/>
              </a:ext>
            </a:extLst>
          </p:cNvPr>
          <p:cNvGrpSpPr/>
          <p:nvPr/>
        </p:nvGrpSpPr>
        <p:grpSpPr>
          <a:xfrm>
            <a:off x="4921662" y="2804176"/>
            <a:ext cx="3933853" cy="2040162"/>
            <a:chOff x="4881673" y="2728080"/>
            <a:chExt cx="3933853" cy="204016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6AFA04B-7744-B344-9B5E-E2CE74E759E2}"/>
                </a:ext>
              </a:extLst>
            </p:cNvPr>
            <p:cNvSpPr txBox="1"/>
            <p:nvPr/>
          </p:nvSpPr>
          <p:spPr>
            <a:xfrm>
              <a:off x="4881673" y="2728080"/>
              <a:ext cx="21714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10000"/>
                  </a:solidFill>
                </a:rPr>
                <a:t>Submission Checklist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166EDE5-A22A-0240-BF81-C4379B8EA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1673" y="3097412"/>
              <a:ext cx="3933853" cy="1670830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6D3EDC15-1660-864F-9566-489CB6ACBC50}"/>
              </a:ext>
            </a:extLst>
          </p:cNvPr>
          <p:cNvSpPr txBox="1"/>
          <p:nvPr/>
        </p:nvSpPr>
        <p:spPr>
          <a:xfrm>
            <a:off x="5449844" y="636677"/>
            <a:ext cx="3868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https://github.com/a-teaching-goose/CSS342A-2022-Spring/blob/main/homeworks/submission_checklist.md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4119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A0E6AA-2AB3-144D-BE56-ABD74173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Memory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DA679C-37EA-6544-8FB1-8BAD690C4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051" y="681754"/>
            <a:ext cx="5296193" cy="54944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94793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A0E6AA-2AB3-144D-BE56-ABD74173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Reference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418448-49CA-404A-9EFB-AA6C50104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197" y="1766025"/>
            <a:ext cx="6620134" cy="4368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9408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206E90-1F59-0F46-9432-C24AB90C81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7867" y="1534707"/>
            <a:ext cx="8368265" cy="5034769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endParaRPr lang="en-US" sz="1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Homework Submission Procedures (Wed)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 lvl="1">
              <a:buFont typeface="Wingdings" pitchFamily="2" charset="2"/>
              <a:buChar char="q"/>
            </a:pPr>
            <a:r>
              <a:rPr lang="en-US" sz="1600" b="0" dirty="0"/>
              <a:t>Create a Pull Request GitHub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b="0" dirty="0"/>
              <a:t>Homework 1 Review (a separate video to be release Tuesday noon)</a:t>
            </a:r>
          </a:p>
          <a:p>
            <a:pPr lvl="1"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C++ Basics (Wed)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 lvl="1">
              <a:buFont typeface="Wingdings" pitchFamily="2" charset="2"/>
              <a:buChar char="q"/>
            </a:pPr>
            <a:r>
              <a:rPr lang="en-US" sz="1600" b="0" dirty="0"/>
              <a:t>Memory, e.g. pointer, reference</a:t>
            </a:r>
          </a:p>
          <a:p>
            <a:pPr lvl="1"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More C++ (Fri)</a:t>
            </a:r>
          </a:p>
          <a:p>
            <a:pPr lvl="1">
              <a:buFont typeface="Wingdings" pitchFamily="2" charset="2"/>
              <a:buChar char="q"/>
            </a:pPr>
            <a:r>
              <a:rPr lang="en-US" sz="1500" b="0" dirty="0"/>
              <a:t>Class type basics (constructor/destructor, copy constructor, operator overload)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Quiz C++ (Fri)</a:t>
            </a:r>
          </a:p>
          <a:p>
            <a:pPr lvl="1">
              <a:buFont typeface="Wingdings" pitchFamily="2" charset="2"/>
              <a:buChar char="q"/>
            </a:pPr>
            <a:r>
              <a:rPr lang="en-US" sz="1400" b="0" dirty="0"/>
              <a:t>About C++ pointer, reference</a:t>
            </a:r>
          </a:p>
          <a:p>
            <a:pPr lvl="1"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Test Driven Development (Fri)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Homework 2 to be assigned on Fri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C0EBFD-97B5-7A4B-920F-AFC8A26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Week Task Items</a:t>
            </a:r>
          </a:p>
        </p:txBody>
      </p:sp>
      <p:pic>
        <p:nvPicPr>
          <p:cNvPr id="6" name="Picture 6" descr="Premium Vector | Mailbox sketch hand draw illustration">
            <a:extLst>
              <a:ext uri="{FF2B5EF4-FFF2-40B4-BE49-F238E27FC236}">
                <a16:creationId xmlns:a16="http://schemas.microsoft.com/office/drawing/2014/main" id="{9A420931-D858-D941-9F88-FA2E95EA5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929" y="142043"/>
            <a:ext cx="1784157" cy="114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83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F5B414-33A4-BF47-A589-78F63453D2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7880" y="1421251"/>
            <a:ext cx="5608330" cy="4015497"/>
          </a:xfrm>
        </p:spPr>
        <p:txBody>
          <a:bodyPr/>
          <a:lstStyle/>
          <a:p>
            <a:endParaRPr lang="en-US" b="0" dirty="0"/>
          </a:p>
          <a:p>
            <a:r>
              <a:rPr lang="en-US" b="0" dirty="0"/>
              <a:t>C++ Class</a:t>
            </a:r>
          </a:p>
          <a:p>
            <a:endParaRPr lang="en-US" b="0" dirty="0"/>
          </a:p>
          <a:p>
            <a:pPr lvl="1"/>
            <a:r>
              <a:rPr lang="en-US" b="0" dirty="0"/>
              <a:t>Constructor, Destructor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Copy constructor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Operator overload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OOP</a:t>
            </a:r>
          </a:p>
          <a:p>
            <a:endParaRPr lang="en-US" b="0" dirty="0"/>
          </a:p>
          <a:p>
            <a:r>
              <a:rPr lang="en-US" b="0" dirty="0"/>
              <a:t>Test Driven Development</a:t>
            </a:r>
          </a:p>
          <a:p>
            <a:pPr marL="0" indent="0">
              <a:buNone/>
            </a:pPr>
            <a:endParaRPr lang="en-US" b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18E160-0E14-ED4F-8A37-B11EAE5F3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Friday Topics</a:t>
            </a:r>
          </a:p>
        </p:txBody>
      </p:sp>
      <p:pic>
        <p:nvPicPr>
          <p:cNvPr id="1026" name="Picture 2" descr="Friday Harbor">
            <a:extLst>
              <a:ext uri="{FF2B5EF4-FFF2-40B4-BE49-F238E27FC236}">
                <a16:creationId xmlns:a16="http://schemas.microsoft.com/office/drawing/2014/main" id="{E4EA6865-7857-A54D-A13C-4B7464470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8843" y="248574"/>
            <a:ext cx="2686924" cy="19144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8229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F01E17-1C65-FF4C-816A-811C9D31A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71347" y="1763358"/>
            <a:ext cx="5415379" cy="2568945"/>
          </a:xfrm>
          <a:solidFill>
            <a:schemeClr val="bg2"/>
          </a:solidFill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r">
              <a:buNone/>
            </a:pPr>
            <a:r>
              <a:rPr lang="en-US" sz="1600" dirty="0">
                <a:solidFill>
                  <a:srgbClr val="010000"/>
                </a:solidFill>
              </a:rPr>
              <a:t>Fork</a:t>
            </a:r>
            <a:r>
              <a:rPr lang="en-US" sz="1600" b="0" dirty="0">
                <a:solidFill>
                  <a:srgbClr val="010000"/>
                </a:solidFill>
              </a:rPr>
              <a:t> the code repo ………………………………….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Enable </a:t>
            </a:r>
            <a:r>
              <a:rPr lang="en-US" sz="1600" dirty="0">
                <a:solidFill>
                  <a:srgbClr val="010000"/>
                </a:solidFill>
              </a:rPr>
              <a:t>Action</a:t>
            </a:r>
            <a:r>
              <a:rPr lang="en-US" sz="1600" b="0" dirty="0">
                <a:solidFill>
                  <a:srgbClr val="010000"/>
                </a:solidFill>
              </a:rPr>
              <a:t> in your repo ………………………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20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dirty="0">
                <a:solidFill>
                  <a:srgbClr val="010000"/>
                </a:solidFill>
              </a:rPr>
              <a:t>Clone</a:t>
            </a:r>
            <a:r>
              <a:rPr lang="en-US" sz="1600" b="0" dirty="0">
                <a:solidFill>
                  <a:srgbClr val="010000"/>
                </a:solidFill>
              </a:rPr>
              <a:t> your repo to CLion ……………………….. </a:t>
            </a:r>
            <a:r>
              <a:rPr lang="en-US" sz="2000" b="0" dirty="0">
                <a:solidFill>
                  <a:srgbClr val="010000"/>
                </a:solidFill>
              </a:rPr>
              <a:t>☐</a:t>
            </a:r>
            <a:r>
              <a:rPr lang="en-US" sz="1800" b="0" dirty="0">
                <a:solidFill>
                  <a:srgbClr val="010000"/>
                </a:solidFill>
              </a:rPr>
              <a:t>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Create a </a:t>
            </a:r>
            <a:r>
              <a:rPr lang="en-US" sz="1600" dirty="0">
                <a:solidFill>
                  <a:srgbClr val="010000"/>
                </a:solidFill>
              </a:rPr>
              <a:t>new branch </a:t>
            </a:r>
            <a:r>
              <a:rPr lang="en-US" sz="1600" b="0" dirty="0">
                <a:solidFill>
                  <a:srgbClr val="010000"/>
                </a:solidFill>
              </a:rPr>
              <a:t>and switch to it ……..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Checklist</a:t>
            </a:r>
          </a:p>
        </p:txBody>
      </p:sp>
    </p:spTree>
    <p:extLst>
      <p:ext uri="{BB962C8B-B14F-4D97-AF65-F5344CB8AC3E}">
        <p14:creationId xmlns:p14="http://schemas.microsoft.com/office/powerpoint/2010/main" val="32413623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F01E17-1C65-FF4C-816A-811C9D31A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2660" y="1630194"/>
            <a:ext cx="5868140" cy="1139640"/>
          </a:xfrm>
          <a:solidFill>
            <a:schemeClr val="bg2"/>
          </a:solidFill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Read description and Test ………………………………….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Write Code, commit and push ………………………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Checklist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CC9889F4-4AD2-8841-842F-6F63603A7682}"/>
              </a:ext>
            </a:extLst>
          </p:cNvPr>
          <p:cNvSpPr txBox="1">
            <a:spLocks/>
          </p:cNvSpPr>
          <p:nvPr/>
        </p:nvSpPr>
        <p:spPr>
          <a:xfrm>
            <a:off x="532660" y="3602515"/>
            <a:ext cx="6418555" cy="2745019"/>
          </a:xfrm>
          <a:prstGeom prst="rect">
            <a:avLst/>
          </a:prstGeom>
          <a:solidFill>
            <a:schemeClr val="bg2"/>
          </a:solidFill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Lucida Grande"/>
              <a:buNone/>
            </a:pPr>
            <a:r>
              <a:rPr lang="en-US" sz="1600" b="0" dirty="0">
                <a:solidFill>
                  <a:srgbClr val="010000"/>
                </a:solidFill>
              </a:rPr>
              <a:t>Push all changes …………………………………. ☐ CHECK</a:t>
            </a:r>
          </a:p>
          <a:p>
            <a:pPr marL="0" indent="0" algn="r">
              <a:buFont typeface="Lucida Grande"/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Create a PR (Pull Request) 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PR: Your repo (work) </a:t>
            </a:r>
            <a:r>
              <a:rPr lang="en-US" sz="1600" b="0" dirty="0">
                <a:solidFill>
                  <a:srgbClr val="010000"/>
                </a:solidFill>
                <a:sym typeface="Wingdings" pitchFamily="2" charset="2"/>
              </a:rPr>
              <a:t> your repo (main) </a:t>
            </a:r>
            <a:r>
              <a:rPr lang="en-US" sz="1600" b="0" dirty="0">
                <a:solidFill>
                  <a:srgbClr val="010000"/>
                </a:solidFill>
              </a:rPr>
              <a:t>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Submit PR URL in Canvas 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Verify All Validation Passes 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Font typeface="Lucida Grande"/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Font typeface="Lucida Grande"/>
              <a:buNone/>
            </a:pPr>
            <a:endParaRPr lang="en-US" sz="1600" b="0" dirty="0">
              <a:solidFill>
                <a:srgbClr val="01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807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50D709-3FC2-F44D-975B-B7F9525DAD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851345"/>
            <a:ext cx="8196210" cy="1592401"/>
          </a:xfrm>
        </p:spPr>
        <p:txBody>
          <a:bodyPr/>
          <a:lstStyle/>
          <a:p>
            <a:r>
              <a:rPr lang="en-US" sz="1800" b="0" dirty="0"/>
              <a:t>Technical Debt: Topics that you should’ve understood but not yet.</a:t>
            </a:r>
          </a:p>
          <a:p>
            <a:endParaRPr lang="en-US" b="0" dirty="0"/>
          </a:p>
          <a:p>
            <a:r>
              <a:rPr lang="en-US" sz="1800" b="0" dirty="0"/>
              <a:t>Keep a journal throughout the semester (somewhere only you can see, e.g. a private GitHub repo)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7861D7-6786-A54C-8E9D-E72DCEAD8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Debt Log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AF6C48-8448-1D4D-8B2B-04359AA8237C}"/>
              </a:ext>
            </a:extLst>
          </p:cNvPr>
          <p:cNvGraphicFramePr>
            <a:graphicFrameLocks noGrp="1"/>
          </p:cNvGraphicFramePr>
          <p:nvPr/>
        </p:nvGraphicFramePr>
        <p:xfrm>
          <a:off x="1639409" y="3692844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98697204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2386222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87561748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2492371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Debt Topic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Plan To Fix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Status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5438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983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9461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833193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5029B93-CBB4-7543-AA01-C5AB01419EE7}"/>
              </a:ext>
            </a:extLst>
          </p:cNvPr>
          <p:cNvSpPr txBox="1"/>
          <p:nvPr/>
        </p:nvSpPr>
        <p:spPr>
          <a:xfrm>
            <a:off x="325527" y="5565338"/>
            <a:ext cx="694876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Bring this to 1:1 discussion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Weekly log throughout semester </a:t>
            </a:r>
            <a:r>
              <a:rPr lang="en-US" sz="2400" b="1" dirty="0">
                <a:solidFill>
                  <a:srgbClr val="C00000"/>
                </a:solidFill>
              </a:rPr>
              <a:t>10pt </a:t>
            </a:r>
            <a:r>
              <a:rPr lang="en-US" sz="2400" b="1" dirty="0">
                <a:solidFill>
                  <a:srgbClr val="C00000"/>
                </a:solidFill>
                <a:sym typeface="Wingdings" pitchFamily="2" charset="2"/>
              </a:rPr>
              <a:t> </a:t>
            </a:r>
            <a:r>
              <a:rPr lang="en-US" sz="2400" b="1" dirty="0">
                <a:solidFill>
                  <a:srgbClr val="C00000"/>
                </a:solidFill>
              </a:rPr>
              <a:t>extra credit </a:t>
            </a:r>
            <a:r>
              <a:rPr lang="en-US" b="1" dirty="0"/>
              <a:t>on Final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6" name="Picture 2" descr="InnoGames Techblog">
            <a:extLst>
              <a:ext uri="{FF2B5EF4-FFF2-40B4-BE49-F238E27FC236}">
                <a16:creationId xmlns:a16="http://schemas.microsoft.com/office/drawing/2014/main" id="{40A87F6B-7B42-3842-AF0B-83FD46D11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1861" y="139332"/>
            <a:ext cx="910765" cy="122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78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A9F581-1483-674D-A15C-B30BF345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Priority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E5D9F-5DA0-2842-9F0E-B162BAF4B42A}"/>
              </a:ext>
            </a:extLst>
          </p:cNvPr>
          <p:cNvSpPr txBox="1"/>
          <p:nvPr/>
        </p:nvSpPr>
        <p:spPr>
          <a:xfrm>
            <a:off x="753823" y="2482606"/>
            <a:ext cx="3588418" cy="1200329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Homework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Your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Given code, e.g. tests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FEBA7-B67F-B048-AD19-D6BEE4E90EDF}"/>
              </a:ext>
            </a:extLst>
          </p:cNvPr>
          <p:cNvSpPr txBox="1"/>
          <p:nvPr/>
        </p:nvSpPr>
        <p:spPr>
          <a:xfrm>
            <a:off x="1361340" y="3954236"/>
            <a:ext cx="2665986" cy="1200329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In-lecture demo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Code-along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Example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9BF21C-6632-2C47-AA30-055AFF0217CC}"/>
              </a:ext>
            </a:extLst>
          </p:cNvPr>
          <p:cNvSpPr txBox="1"/>
          <p:nvPr/>
        </p:nvSpPr>
        <p:spPr>
          <a:xfrm>
            <a:off x="2438767" y="5425866"/>
            <a:ext cx="3629583" cy="461665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2400"/>
            </a:lvl1pPr>
            <a:lvl2pPr marL="742950" lvl="1" indent="-285750">
              <a:buFont typeface="Arial" panose="020B0604020202020204" pitchFamily="34" charset="0"/>
              <a:buChar char="•"/>
              <a:defRPr sz="2400"/>
            </a:lvl2pPr>
          </a:lstStyle>
          <a:p>
            <a:r>
              <a:rPr lang="en-US" dirty="0"/>
              <a:t>Your technical debt items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CB544-E419-6F4D-A434-86E66DD9931B}"/>
              </a:ext>
            </a:extLst>
          </p:cNvPr>
          <p:cNvSpPr txBox="1"/>
          <p:nvPr/>
        </p:nvSpPr>
        <p:spPr>
          <a:xfrm>
            <a:off x="557502" y="1692225"/>
            <a:ext cx="1944187" cy="461665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Lecture PPT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086AAFB-4605-0F49-8852-D5E847493D16}"/>
              </a:ext>
            </a:extLst>
          </p:cNvPr>
          <p:cNvGrpSpPr/>
          <p:nvPr/>
        </p:nvGrpSpPr>
        <p:grpSpPr>
          <a:xfrm>
            <a:off x="6206774" y="2713438"/>
            <a:ext cx="1877727" cy="830997"/>
            <a:chOff x="6206774" y="2713438"/>
            <a:chExt cx="1877727" cy="83099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EA2523B-1C04-7B42-B146-CF81D8BC6082}"/>
                </a:ext>
              </a:extLst>
            </p:cNvPr>
            <p:cNvSpPr txBox="1"/>
            <p:nvPr/>
          </p:nvSpPr>
          <p:spPr>
            <a:xfrm>
              <a:off x="6477073" y="3082770"/>
              <a:ext cx="1607428" cy="461665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285750" indent="-285750">
                <a:buFont typeface="Arial" panose="020B0604020202020204" pitchFamily="34" charset="0"/>
                <a:buChar char="•"/>
                <a:defRPr sz="2400"/>
              </a:lvl1pPr>
              <a:lvl2pPr marL="742950" lvl="1" indent="-285750">
                <a:buFont typeface="Arial" panose="020B0604020202020204" pitchFamily="34" charset="0"/>
                <a:buChar char="•"/>
                <a:defRPr sz="2400"/>
              </a:lvl2pPr>
            </a:lstStyle>
            <a:p>
              <a:r>
                <a:rPr lang="en-US" dirty="0"/>
                <a:t>Textbook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481DFDC-9E26-EE47-9D07-0ED5271922F5}"/>
                </a:ext>
              </a:extLst>
            </p:cNvPr>
            <p:cNvSpPr txBox="1"/>
            <p:nvPr/>
          </p:nvSpPr>
          <p:spPr>
            <a:xfrm>
              <a:off x="6206774" y="2713438"/>
              <a:ext cx="540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C++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32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A9F581-1483-674D-A15C-B30BF345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The Right Question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E5D9F-5DA0-2842-9F0E-B162BAF4B42A}"/>
              </a:ext>
            </a:extLst>
          </p:cNvPr>
          <p:cNvSpPr txBox="1"/>
          <p:nvPr/>
        </p:nvSpPr>
        <p:spPr>
          <a:xfrm>
            <a:off x="466952" y="4230245"/>
            <a:ext cx="3990964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What’s the specific error/failure?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A4845-C699-804A-83A6-83958628F0FE}"/>
              </a:ext>
            </a:extLst>
          </p:cNvPr>
          <p:cNvSpPr txBox="1"/>
          <p:nvPr/>
        </p:nvSpPr>
        <p:spPr>
          <a:xfrm>
            <a:off x="466952" y="4790610"/>
            <a:ext cx="304564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What have your tried?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Breakpoint?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B050"/>
                </a:solidFill>
              </a:rPr>
              <a:t>stackoverflow.com</a:t>
            </a:r>
            <a:r>
              <a:rPr lang="en-US" sz="2000" b="1" dirty="0">
                <a:solidFill>
                  <a:srgbClr val="00B050"/>
                </a:solidFill>
              </a:rPr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Google?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486ABC-983B-EB47-99EB-7566D2F947C1}"/>
              </a:ext>
            </a:extLst>
          </p:cNvPr>
          <p:cNvSpPr txBox="1"/>
          <p:nvPr/>
        </p:nvSpPr>
        <p:spPr>
          <a:xfrm>
            <a:off x="2114908" y="2281086"/>
            <a:ext cx="3380221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“My code doesn’t work.”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3048E50-EB62-7F46-BD59-D26A400300D4}"/>
              </a:ext>
            </a:extLst>
          </p:cNvPr>
          <p:cNvGrpSpPr/>
          <p:nvPr/>
        </p:nvGrpSpPr>
        <p:grpSpPr>
          <a:xfrm>
            <a:off x="2378247" y="2159834"/>
            <a:ext cx="2798372" cy="638611"/>
            <a:chOff x="2165481" y="4564727"/>
            <a:chExt cx="2798372" cy="63861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B3BE3C1-7CA7-C241-A701-35B9D83862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1675" y="4630286"/>
              <a:ext cx="2601157" cy="57305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6752533-036A-7D4F-85ED-A6C3537EEE18}"/>
                </a:ext>
              </a:extLst>
            </p:cNvPr>
            <p:cNvCxnSpPr>
              <a:cxnSpLocks/>
            </p:cNvCxnSpPr>
            <p:nvPr/>
          </p:nvCxnSpPr>
          <p:spPr>
            <a:xfrm>
              <a:off x="2165481" y="4564727"/>
              <a:ext cx="2798372" cy="63861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 descr="Untitled">
            <a:extLst>
              <a:ext uri="{FF2B5EF4-FFF2-40B4-BE49-F238E27FC236}">
                <a16:creationId xmlns:a16="http://schemas.microsoft.com/office/drawing/2014/main" id="{B398B223-21DB-EF46-9225-E63C1454A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1022" y="2225393"/>
            <a:ext cx="3016140" cy="169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985F2D-6247-214C-A923-1BE62F956A85}"/>
              </a:ext>
            </a:extLst>
          </p:cNvPr>
          <p:cNvSpPr txBox="1"/>
          <p:nvPr/>
        </p:nvSpPr>
        <p:spPr>
          <a:xfrm>
            <a:off x="5047153" y="5005557"/>
            <a:ext cx="3666591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400" i="1" dirty="0"/>
              <a:t>“my code is failed with test case …. The error is … I have done … and … but those didn’t help.”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659BE3-B2C1-B949-AFD4-8D159D3EFF51}"/>
              </a:ext>
            </a:extLst>
          </p:cNvPr>
          <p:cNvSpPr txBox="1"/>
          <p:nvPr/>
        </p:nvSpPr>
        <p:spPr>
          <a:xfrm>
            <a:off x="466952" y="3594770"/>
            <a:ext cx="3185103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Which test case is failing?</a:t>
            </a:r>
          </a:p>
        </p:txBody>
      </p:sp>
    </p:spTree>
    <p:extLst>
      <p:ext uri="{BB962C8B-B14F-4D97-AF65-F5344CB8AC3E}">
        <p14:creationId xmlns:p14="http://schemas.microsoft.com/office/powerpoint/2010/main" val="381644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2" grpId="0" animBg="1"/>
      <p:bldP spid="11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E4F04A-6000-2444-83B3-DCD47893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7E845C-1DEA-4A4A-8031-551B6400FF1F}"/>
              </a:ext>
            </a:extLst>
          </p:cNvPr>
          <p:cNvSpPr txBox="1"/>
          <p:nvPr/>
        </p:nvSpPr>
        <p:spPr>
          <a:xfrm>
            <a:off x="878565" y="2597089"/>
            <a:ext cx="4643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“My laptop crashed last night, and my homework is gone”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B50682-13AC-284F-8A19-D44E0CB1FC26}"/>
              </a:ext>
            </a:extLst>
          </p:cNvPr>
          <p:cNvSpPr txBox="1"/>
          <p:nvPr/>
        </p:nvSpPr>
        <p:spPr>
          <a:xfrm>
            <a:off x="407538" y="4947719"/>
            <a:ext cx="74113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4B2E83"/>
                </a:solidFill>
              </a:rPr>
              <a:t>How do you </a:t>
            </a:r>
            <a:r>
              <a:rPr lang="en-US" sz="4000" dirty="0">
                <a:solidFill>
                  <a:srgbClr val="C00000"/>
                </a:solidFill>
              </a:rPr>
              <a:t>safely</a:t>
            </a:r>
            <a:r>
              <a:rPr lang="en-US" sz="2400" dirty="0">
                <a:solidFill>
                  <a:srgbClr val="4B2E83"/>
                </a:solidFill>
              </a:rPr>
              <a:t> store your code and track changes?</a:t>
            </a:r>
          </a:p>
        </p:txBody>
      </p:sp>
      <p:pic>
        <p:nvPicPr>
          <p:cNvPr id="1026" name="Picture 2" descr="Dog Ate My Homework - School of Fail - homework class test">
            <a:extLst>
              <a:ext uri="{FF2B5EF4-FFF2-40B4-BE49-F238E27FC236}">
                <a16:creationId xmlns:a16="http://schemas.microsoft.com/office/drawing/2014/main" id="{362D50D6-FA4D-0B4F-A391-87392E6761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1" b="13993"/>
          <a:stretch/>
        </p:blipFill>
        <p:spPr bwMode="auto">
          <a:xfrm>
            <a:off x="5943454" y="1393443"/>
            <a:ext cx="2657444" cy="29240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675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E4F04A-6000-2444-83B3-DCD47893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2F0CF1-7F82-CA49-8595-9F2A0ECE3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700" y="1195753"/>
            <a:ext cx="3309544" cy="3452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06B6D62-238D-C74F-89B5-1A1722D5D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58" y="3973147"/>
            <a:ext cx="5715000" cy="1689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6EB683-3D14-4D46-9B7E-27AAA10E96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000" y="5254073"/>
            <a:ext cx="1453034" cy="10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95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98A4B3B-3B68-9D4C-9C88-44B4F2D04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9305" y="1612438"/>
            <a:ext cx="8196210" cy="4015497"/>
          </a:xfrm>
        </p:spPr>
        <p:txBody>
          <a:bodyPr/>
          <a:lstStyle/>
          <a:p>
            <a:pPr marL="0" indent="0">
              <a:buNone/>
            </a:pPr>
            <a:endParaRPr lang="en-US" b="0" dirty="0"/>
          </a:p>
          <a:p>
            <a:r>
              <a:rPr lang="en-US" b="0" dirty="0"/>
              <a:t>Widely used in industry and open source projects</a:t>
            </a:r>
          </a:p>
          <a:p>
            <a:endParaRPr lang="en-US" b="0" dirty="0"/>
          </a:p>
          <a:p>
            <a:r>
              <a:rPr lang="en-US" b="0" dirty="0"/>
              <a:t>Easy to track progress (commits)</a:t>
            </a:r>
          </a:p>
          <a:p>
            <a:endParaRPr lang="en-US" b="0" dirty="0"/>
          </a:p>
          <a:p>
            <a:r>
              <a:rPr lang="en-US" b="0" dirty="0"/>
              <a:t>Easy to track features (branch)</a:t>
            </a:r>
          </a:p>
          <a:p>
            <a:endParaRPr lang="en-US" b="0" dirty="0"/>
          </a:p>
          <a:p>
            <a:r>
              <a:rPr lang="en-US" b="0" dirty="0"/>
              <a:t>Easy to collaborate with others (GitHub)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7556DA-D028-AB46-A00F-8CB66542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4779133" cy="991998"/>
          </a:xfrm>
        </p:spPr>
        <p:txBody>
          <a:bodyPr/>
          <a:lstStyle/>
          <a:p>
            <a:r>
              <a:rPr lang="en-US" dirty="0"/>
              <a:t>Why Git and GitHub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4481DE-050C-1647-88B3-C9A1791932CD}"/>
              </a:ext>
            </a:extLst>
          </p:cNvPr>
          <p:cNvSpPr txBox="1"/>
          <p:nvPr/>
        </p:nvSpPr>
        <p:spPr>
          <a:xfrm>
            <a:off x="452761" y="6196614"/>
            <a:ext cx="6137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Example: </a:t>
            </a:r>
            <a:r>
              <a:rPr lang="en-US" i="1" dirty="0">
                <a:hlinkClick r:id="rId2"/>
              </a:rPr>
              <a:t>https://github.com/futurewei-cloud/chogori-platform</a:t>
            </a:r>
            <a:endParaRPr lang="en-US" i="1" dirty="0"/>
          </a:p>
        </p:txBody>
      </p:sp>
      <p:pic>
        <p:nvPicPr>
          <p:cNvPr id="1026" name="Picture 2" descr="Fasten Seat Belt Human Figure Drawing Poster by Frank Ramspott">
            <a:extLst>
              <a:ext uri="{FF2B5EF4-FFF2-40B4-BE49-F238E27FC236}">
                <a16:creationId xmlns:a16="http://schemas.microsoft.com/office/drawing/2014/main" id="{F18D9077-4642-764F-B957-F6BB321FF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569" y="248929"/>
            <a:ext cx="1090807" cy="136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53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4892</TotalTime>
  <Words>873</Words>
  <Application>Microsoft Macintosh PowerPoint</Application>
  <PresentationFormat>On-screen Show (4:3)</PresentationFormat>
  <Paragraphs>290</Paragraphs>
  <Slides>32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3" baseType="lpstr">
      <vt:lpstr>Encode Sans Normal Black</vt:lpstr>
      <vt:lpstr>Uni Sans Regular</vt:lpstr>
      <vt:lpstr>Arial</vt:lpstr>
      <vt:lpstr>Calibri</vt:lpstr>
      <vt:lpstr>Cavolini</vt:lpstr>
      <vt:lpstr>Lucida Grande</vt:lpstr>
      <vt:lpstr>Open Sans</vt:lpstr>
      <vt:lpstr>Open Sans Light</vt:lpstr>
      <vt:lpstr>Wingdings</vt:lpstr>
      <vt:lpstr>Custom Design</vt:lpstr>
      <vt:lpstr>1_Custom Design</vt:lpstr>
      <vt:lpstr>PowerPoint Presentation</vt:lpstr>
      <vt:lpstr>CSS342 Data Structures, Algorithms, and Discrete Mathematics (I)</vt:lpstr>
      <vt:lpstr>2nd Week Task Items</vt:lpstr>
      <vt:lpstr>Technical Debt Log</vt:lpstr>
      <vt:lpstr>Study Priority</vt:lpstr>
      <vt:lpstr>Ask The Right Question</vt:lpstr>
      <vt:lpstr>Source Control</vt:lpstr>
      <vt:lpstr>Source Control</vt:lpstr>
      <vt:lpstr>Why Git and GitHub</vt:lpstr>
      <vt:lpstr>Source Control</vt:lpstr>
      <vt:lpstr>Git/GitHub Terms</vt:lpstr>
      <vt:lpstr>Source Control: Branch</vt:lpstr>
      <vt:lpstr>PowerPoint Presentation</vt:lpstr>
      <vt:lpstr>PowerPoint Presentation</vt:lpstr>
      <vt:lpstr>PowerPoint Presentation</vt:lpstr>
      <vt:lpstr>Homework 1 Review</vt:lpstr>
      <vt:lpstr>Binary Search</vt:lpstr>
      <vt:lpstr>PowerPoint Presentation</vt:lpstr>
      <vt:lpstr>Bubble Sort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Submission Task List</vt:lpstr>
      <vt:lpstr>PowerPoint Presentation</vt:lpstr>
      <vt:lpstr>Submission Checklist</vt:lpstr>
      <vt:lpstr>C++ Memory</vt:lpstr>
      <vt:lpstr>C++ Reference</vt:lpstr>
      <vt:lpstr>Friday Topics</vt:lpstr>
      <vt:lpstr>Submission Checklist</vt:lpstr>
      <vt:lpstr>Submission Checklist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607</cp:revision>
  <cp:lastPrinted>2016-02-10T20:19:12Z</cp:lastPrinted>
  <dcterms:created xsi:type="dcterms:W3CDTF">2014-10-14T00:51:43Z</dcterms:created>
  <dcterms:modified xsi:type="dcterms:W3CDTF">2022-04-07T00:41:00Z</dcterms:modified>
</cp:coreProperties>
</file>